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8"/>
  </p:notesMasterIdLst>
  <p:sldIdLst>
    <p:sldId id="256" r:id="rId2"/>
    <p:sldId id="266" r:id="rId3"/>
    <p:sldId id="278" r:id="rId4"/>
    <p:sldId id="280" r:id="rId5"/>
    <p:sldId id="279" r:id="rId6"/>
    <p:sldId id="267" r:id="rId7"/>
    <p:sldId id="268" r:id="rId8"/>
    <p:sldId id="269" r:id="rId9"/>
    <p:sldId id="271" r:id="rId10"/>
    <p:sldId id="270" r:id="rId11"/>
    <p:sldId id="274" r:id="rId12"/>
    <p:sldId id="281" r:id="rId13"/>
    <p:sldId id="273" r:id="rId14"/>
    <p:sldId id="275" r:id="rId15"/>
    <p:sldId id="277"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4607B8-C26A-4142-9241-5EAA25662170}"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s-CO"/>
        </a:p>
      </dgm:t>
    </dgm:pt>
    <dgm:pt modelId="{D15F9088-264B-45CF-8214-2E4E221D7B78}">
      <dgm:prSet phldrT="[Texto]" custT="1"/>
      <dgm:spPr/>
      <dgm:t>
        <a:bodyPr/>
        <a:lstStyle/>
        <a:p>
          <a:r>
            <a:rPr lang="es-ES" sz="1600" dirty="0"/>
            <a:t>Selección de variables</a:t>
          </a:r>
          <a:endParaRPr lang="es-CO" sz="1600" dirty="0"/>
        </a:p>
      </dgm:t>
    </dgm:pt>
    <dgm:pt modelId="{07E41CF4-2260-4CC0-91DE-40C28004CFCB}" type="parTrans" cxnId="{88FA6014-2E56-42D2-B081-E4DF33F73F1A}">
      <dgm:prSet/>
      <dgm:spPr/>
      <dgm:t>
        <a:bodyPr/>
        <a:lstStyle/>
        <a:p>
          <a:endParaRPr lang="es-CO" sz="2000"/>
        </a:p>
      </dgm:t>
    </dgm:pt>
    <dgm:pt modelId="{B8C41A92-30A5-4817-8924-F0285E639981}" type="sibTrans" cxnId="{88FA6014-2E56-42D2-B081-E4DF33F73F1A}">
      <dgm:prSet custT="1"/>
      <dgm:spPr/>
      <dgm:t>
        <a:bodyPr/>
        <a:lstStyle/>
        <a:p>
          <a:endParaRPr lang="es-CO" sz="1200"/>
        </a:p>
      </dgm:t>
    </dgm:pt>
    <dgm:pt modelId="{1AB641A9-3BD3-44AB-91EE-A9DC9C41E554}">
      <dgm:prSet phldrT="[Texto]" custT="1"/>
      <dgm:spPr/>
      <dgm:t>
        <a:bodyPr/>
        <a:lstStyle/>
        <a:p>
          <a:r>
            <a:rPr lang="es-ES" sz="1600" dirty="0"/>
            <a:t>Correlación lineal</a:t>
          </a:r>
          <a:endParaRPr lang="es-CO" sz="1600" dirty="0"/>
        </a:p>
      </dgm:t>
    </dgm:pt>
    <dgm:pt modelId="{E62704EC-FFF7-4067-9651-6A7F95170F85}" type="parTrans" cxnId="{9305CF3D-338B-473F-99BC-EE4B62DB0252}">
      <dgm:prSet/>
      <dgm:spPr/>
      <dgm:t>
        <a:bodyPr/>
        <a:lstStyle/>
        <a:p>
          <a:endParaRPr lang="es-CO" sz="2000"/>
        </a:p>
      </dgm:t>
    </dgm:pt>
    <dgm:pt modelId="{B2FDFDAF-3FE8-4722-9CC2-F7C10AD048D5}" type="sibTrans" cxnId="{9305CF3D-338B-473F-99BC-EE4B62DB0252}">
      <dgm:prSet/>
      <dgm:spPr/>
      <dgm:t>
        <a:bodyPr/>
        <a:lstStyle/>
        <a:p>
          <a:endParaRPr lang="es-CO" sz="2000"/>
        </a:p>
      </dgm:t>
    </dgm:pt>
    <dgm:pt modelId="{CA9E674D-4CDB-4A15-8105-C7A5F27B2907}">
      <dgm:prSet phldrT="[Texto]" custT="1"/>
      <dgm:spPr/>
      <dgm:t>
        <a:bodyPr/>
        <a:lstStyle/>
        <a:p>
          <a:r>
            <a:rPr lang="es-ES" sz="1600" dirty="0"/>
            <a:t>Selección de </a:t>
          </a:r>
          <a:r>
            <a:rPr lang="es-ES" sz="1600"/>
            <a:t>modelo y horizonte </a:t>
          </a:r>
          <a:endParaRPr lang="es-CO" sz="1600" dirty="0"/>
        </a:p>
      </dgm:t>
    </dgm:pt>
    <dgm:pt modelId="{308E0AD1-98A4-4CC4-90D7-ECCCA4A70431}" type="parTrans" cxnId="{CF05B4CB-8F27-4D4A-9179-98C657C572AB}">
      <dgm:prSet/>
      <dgm:spPr/>
      <dgm:t>
        <a:bodyPr/>
        <a:lstStyle/>
        <a:p>
          <a:endParaRPr lang="es-CO" sz="2000"/>
        </a:p>
      </dgm:t>
    </dgm:pt>
    <dgm:pt modelId="{9A0F77E2-C6EF-45B8-B870-B3A0F3C30A4B}" type="sibTrans" cxnId="{CF05B4CB-8F27-4D4A-9179-98C657C572AB}">
      <dgm:prSet custT="1"/>
      <dgm:spPr/>
      <dgm:t>
        <a:bodyPr/>
        <a:lstStyle/>
        <a:p>
          <a:endParaRPr lang="es-CO" sz="1200"/>
        </a:p>
      </dgm:t>
    </dgm:pt>
    <dgm:pt modelId="{D9B6067A-3EF4-4AF5-913A-8F8C99354102}">
      <dgm:prSet phldrT="[Texto]" custT="1"/>
      <dgm:spPr/>
      <dgm:t>
        <a:bodyPr/>
        <a:lstStyle/>
        <a:p>
          <a:r>
            <a:rPr lang="es-ES" sz="1600" dirty="0"/>
            <a:t>Selección de una muestra de menor tamaño</a:t>
          </a:r>
          <a:endParaRPr lang="es-CO" sz="1600" dirty="0"/>
        </a:p>
      </dgm:t>
    </dgm:pt>
    <dgm:pt modelId="{6722E951-F2B4-45BA-B5B4-0A6C4D490955}" type="parTrans" cxnId="{D332F41D-08B7-4F32-BB91-F305FD1B778A}">
      <dgm:prSet/>
      <dgm:spPr/>
      <dgm:t>
        <a:bodyPr/>
        <a:lstStyle/>
        <a:p>
          <a:endParaRPr lang="es-CO" sz="2000"/>
        </a:p>
      </dgm:t>
    </dgm:pt>
    <dgm:pt modelId="{E218CCAB-E27F-48BB-B80A-A5FA800E7559}" type="sibTrans" cxnId="{D332F41D-08B7-4F32-BB91-F305FD1B778A}">
      <dgm:prSet/>
      <dgm:spPr/>
      <dgm:t>
        <a:bodyPr/>
        <a:lstStyle/>
        <a:p>
          <a:endParaRPr lang="es-CO" sz="2000"/>
        </a:p>
      </dgm:t>
    </dgm:pt>
    <dgm:pt modelId="{B983C272-FEFF-41E0-845F-FB567C912856}">
      <dgm:prSet phldrT="[Texto]" custT="1"/>
      <dgm:spPr/>
      <dgm:t>
        <a:bodyPr/>
        <a:lstStyle/>
        <a:p>
          <a:r>
            <a:rPr lang="es-ES" sz="1600" dirty="0"/>
            <a:t>Ajuste de hiperparámetros </a:t>
          </a:r>
          <a:endParaRPr lang="es-CO" sz="1600" dirty="0"/>
        </a:p>
      </dgm:t>
    </dgm:pt>
    <dgm:pt modelId="{5F669283-41A7-4255-A000-9F3A361179DC}" type="parTrans" cxnId="{A129B0EE-C342-40E1-8B2F-4D43018B7C6A}">
      <dgm:prSet/>
      <dgm:spPr/>
      <dgm:t>
        <a:bodyPr/>
        <a:lstStyle/>
        <a:p>
          <a:endParaRPr lang="es-CO" sz="2000"/>
        </a:p>
      </dgm:t>
    </dgm:pt>
    <dgm:pt modelId="{9E00C4ED-393B-4658-8643-71861B05D6EE}" type="sibTrans" cxnId="{A129B0EE-C342-40E1-8B2F-4D43018B7C6A}">
      <dgm:prSet custT="1"/>
      <dgm:spPr/>
      <dgm:t>
        <a:bodyPr/>
        <a:lstStyle/>
        <a:p>
          <a:endParaRPr lang="es-CO" sz="1200"/>
        </a:p>
      </dgm:t>
    </dgm:pt>
    <dgm:pt modelId="{D9BB9592-CFD8-48C1-A843-0F4073DB59D2}">
      <dgm:prSet phldrT="[Texto]" custT="1"/>
      <dgm:spPr/>
      <dgm:t>
        <a:bodyPr/>
        <a:lstStyle/>
        <a:p>
          <a:r>
            <a:rPr lang="es-ES" sz="1600" dirty="0"/>
            <a:t>Instanciado de los modelos seleccionados </a:t>
          </a:r>
          <a:endParaRPr lang="es-CO" sz="1600" dirty="0"/>
        </a:p>
      </dgm:t>
    </dgm:pt>
    <dgm:pt modelId="{9A54BB97-C3F9-46D6-B0B5-A7AB85825B2D}" type="parTrans" cxnId="{EAEA98AF-DE88-404F-BA68-8C85D6B53582}">
      <dgm:prSet/>
      <dgm:spPr/>
      <dgm:t>
        <a:bodyPr/>
        <a:lstStyle/>
        <a:p>
          <a:endParaRPr lang="es-CO" sz="2000"/>
        </a:p>
      </dgm:t>
    </dgm:pt>
    <dgm:pt modelId="{365B0D38-76F7-47CC-BCAD-C1BB2A332D6A}" type="sibTrans" cxnId="{EAEA98AF-DE88-404F-BA68-8C85D6B53582}">
      <dgm:prSet/>
      <dgm:spPr/>
      <dgm:t>
        <a:bodyPr/>
        <a:lstStyle/>
        <a:p>
          <a:endParaRPr lang="es-CO" sz="2000"/>
        </a:p>
      </dgm:t>
    </dgm:pt>
    <dgm:pt modelId="{30A99C8F-2707-4B78-8BB4-C09B3BC1D25F}">
      <dgm:prSet phldrT="[Texto]" custT="1"/>
      <dgm:spPr/>
      <dgm:t>
        <a:bodyPr/>
        <a:lstStyle/>
        <a:p>
          <a:r>
            <a:rPr lang="es-ES" sz="1600" dirty="0"/>
            <a:t>Modelación</a:t>
          </a:r>
          <a:endParaRPr lang="es-CO" sz="1600" dirty="0"/>
        </a:p>
      </dgm:t>
    </dgm:pt>
    <dgm:pt modelId="{8226AC83-31C5-4186-86BD-2A497A7FC16B}" type="parTrans" cxnId="{EAFF8611-29A3-473D-A47B-3EEB41385965}">
      <dgm:prSet/>
      <dgm:spPr/>
      <dgm:t>
        <a:bodyPr/>
        <a:lstStyle/>
        <a:p>
          <a:endParaRPr lang="es-CO" sz="2000"/>
        </a:p>
      </dgm:t>
    </dgm:pt>
    <dgm:pt modelId="{0EAF47C9-31EE-4F35-B39F-431DC191074D}" type="sibTrans" cxnId="{EAFF8611-29A3-473D-A47B-3EEB41385965}">
      <dgm:prSet/>
      <dgm:spPr/>
      <dgm:t>
        <a:bodyPr/>
        <a:lstStyle/>
        <a:p>
          <a:endParaRPr lang="es-CO" sz="2000"/>
        </a:p>
      </dgm:t>
    </dgm:pt>
    <dgm:pt modelId="{D93A8F84-A6A1-42D2-9E20-F36A15B00F9D}">
      <dgm:prSet phldrT="[Texto]" custT="1"/>
      <dgm:spPr/>
      <dgm:t>
        <a:bodyPr/>
        <a:lstStyle/>
        <a:p>
          <a:r>
            <a:rPr lang="es-ES" sz="1600" dirty="0"/>
            <a:t>Histogramas marginales</a:t>
          </a:r>
          <a:endParaRPr lang="es-CO" sz="1600" dirty="0"/>
        </a:p>
      </dgm:t>
    </dgm:pt>
    <dgm:pt modelId="{68ACB664-790E-4A71-9E75-014851683119}" type="parTrans" cxnId="{E11B7C75-496E-4976-9BCA-AE8043D1A2B2}">
      <dgm:prSet/>
      <dgm:spPr/>
      <dgm:t>
        <a:bodyPr/>
        <a:lstStyle/>
        <a:p>
          <a:endParaRPr lang="es-CO" sz="2000"/>
        </a:p>
      </dgm:t>
    </dgm:pt>
    <dgm:pt modelId="{7BEB2450-E44B-46D4-A29E-0099E1360CC5}" type="sibTrans" cxnId="{E11B7C75-496E-4976-9BCA-AE8043D1A2B2}">
      <dgm:prSet/>
      <dgm:spPr/>
      <dgm:t>
        <a:bodyPr/>
        <a:lstStyle/>
        <a:p>
          <a:endParaRPr lang="es-CO" sz="2000"/>
        </a:p>
      </dgm:t>
    </dgm:pt>
    <dgm:pt modelId="{2B1F16BF-8390-414B-A8A9-11C6A62C91F2}">
      <dgm:prSet phldrT="[Texto]" custT="1"/>
      <dgm:spPr/>
      <dgm:t>
        <a:bodyPr/>
        <a:lstStyle/>
        <a:p>
          <a:r>
            <a:rPr lang="es-ES" sz="1600" dirty="0"/>
            <a:t>Análisis de componentes principales</a:t>
          </a:r>
          <a:endParaRPr lang="es-CO" sz="1600" dirty="0"/>
        </a:p>
      </dgm:t>
    </dgm:pt>
    <dgm:pt modelId="{5457DB10-A659-453A-BC62-1A9AB5885D21}" type="parTrans" cxnId="{5B738866-3780-48F4-8A8A-D61B50F8B065}">
      <dgm:prSet/>
      <dgm:spPr/>
      <dgm:t>
        <a:bodyPr/>
        <a:lstStyle/>
        <a:p>
          <a:endParaRPr lang="es-CO" sz="2000"/>
        </a:p>
      </dgm:t>
    </dgm:pt>
    <dgm:pt modelId="{011DF4E0-58AA-45DA-A86D-1C82A886A31E}" type="sibTrans" cxnId="{5B738866-3780-48F4-8A8A-D61B50F8B065}">
      <dgm:prSet/>
      <dgm:spPr/>
      <dgm:t>
        <a:bodyPr/>
        <a:lstStyle/>
        <a:p>
          <a:endParaRPr lang="es-CO" sz="2000"/>
        </a:p>
      </dgm:t>
    </dgm:pt>
    <dgm:pt modelId="{778F4910-4160-4486-949D-419BB2FD7FB3}">
      <dgm:prSet phldrT="[Texto]" custT="1"/>
      <dgm:spPr/>
      <dgm:t>
        <a:bodyPr/>
        <a:lstStyle/>
        <a:p>
          <a:r>
            <a:rPr lang="es-ES" sz="1600" dirty="0"/>
            <a:t>Conocimiento del problema</a:t>
          </a:r>
          <a:endParaRPr lang="es-CO" sz="1600" dirty="0"/>
        </a:p>
      </dgm:t>
    </dgm:pt>
    <dgm:pt modelId="{607CE466-D98A-4F1D-9678-BC50DF95DA77}" type="parTrans" cxnId="{56A05308-2A31-4650-91D5-B8B40D64D6BD}">
      <dgm:prSet/>
      <dgm:spPr/>
      <dgm:t>
        <a:bodyPr/>
        <a:lstStyle/>
        <a:p>
          <a:endParaRPr lang="es-CO" sz="2000"/>
        </a:p>
      </dgm:t>
    </dgm:pt>
    <dgm:pt modelId="{037AB76E-828F-4E8D-99D3-A1B352B7A97A}" type="sibTrans" cxnId="{56A05308-2A31-4650-91D5-B8B40D64D6BD}">
      <dgm:prSet/>
      <dgm:spPr/>
      <dgm:t>
        <a:bodyPr/>
        <a:lstStyle/>
        <a:p>
          <a:endParaRPr lang="es-CO" sz="2000"/>
        </a:p>
      </dgm:t>
    </dgm:pt>
    <dgm:pt modelId="{026A268C-175C-418F-B419-E4F1FB722E98}">
      <dgm:prSet phldrT="[Texto]" custT="1"/>
      <dgm:spPr/>
      <dgm:t>
        <a:bodyPr/>
        <a:lstStyle/>
        <a:p>
          <a:r>
            <a:rPr lang="es-ES" sz="1600" dirty="0"/>
            <a:t>Pruebas con los modelos “crudos”</a:t>
          </a:r>
          <a:endParaRPr lang="es-CO" sz="1600" dirty="0"/>
        </a:p>
      </dgm:t>
    </dgm:pt>
    <dgm:pt modelId="{3C042549-0193-465D-B4F9-841DDF6AC5AD}" type="parTrans" cxnId="{885F5EF2-4601-4D53-AECE-62A2EC8E11E2}">
      <dgm:prSet/>
      <dgm:spPr/>
      <dgm:t>
        <a:bodyPr/>
        <a:lstStyle/>
        <a:p>
          <a:endParaRPr lang="es-CO" sz="2000"/>
        </a:p>
      </dgm:t>
    </dgm:pt>
    <dgm:pt modelId="{050C8422-015E-47F7-8824-10AAF769CB9D}" type="sibTrans" cxnId="{885F5EF2-4601-4D53-AECE-62A2EC8E11E2}">
      <dgm:prSet/>
      <dgm:spPr/>
      <dgm:t>
        <a:bodyPr/>
        <a:lstStyle/>
        <a:p>
          <a:endParaRPr lang="es-CO" sz="2000"/>
        </a:p>
      </dgm:t>
    </dgm:pt>
    <dgm:pt modelId="{E85A95AD-A7B3-4088-85F3-2873BA5834BC}">
      <dgm:prSet phldrT="[Texto]" custT="1"/>
      <dgm:spPr/>
      <dgm:t>
        <a:bodyPr/>
        <a:lstStyle/>
        <a:p>
          <a:r>
            <a:rPr lang="es-ES" sz="1600" dirty="0"/>
            <a:t>Comparación de métricas: coeficiente de determinación, MSE y tiempo de computo.  </a:t>
          </a:r>
          <a:endParaRPr lang="es-CO" sz="1600" dirty="0"/>
        </a:p>
      </dgm:t>
    </dgm:pt>
    <dgm:pt modelId="{BF1DBA9F-B2B4-44FB-8136-567A32EF5F2C}" type="parTrans" cxnId="{227BAE1E-593A-472D-912F-9CE9BBE24A4B}">
      <dgm:prSet/>
      <dgm:spPr/>
      <dgm:t>
        <a:bodyPr/>
        <a:lstStyle/>
        <a:p>
          <a:endParaRPr lang="es-CO" sz="2000"/>
        </a:p>
      </dgm:t>
    </dgm:pt>
    <dgm:pt modelId="{E8F11B77-F3A3-4B33-8F4B-A1B959CA1749}" type="sibTrans" cxnId="{227BAE1E-593A-472D-912F-9CE9BBE24A4B}">
      <dgm:prSet/>
      <dgm:spPr/>
      <dgm:t>
        <a:bodyPr/>
        <a:lstStyle/>
        <a:p>
          <a:endParaRPr lang="es-CO" sz="2000"/>
        </a:p>
      </dgm:t>
    </dgm:pt>
    <dgm:pt modelId="{ABC43E0F-7556-4E17-8899-D9874EA48938}">
      <dgm:prSet phldrT="[Texto]" custT="1"/>
      <dgm:spPr/>
      <dgm:t>
        <a:bodyPr/>
        <a:lstStyle/>
        <a:p>
          <a:r>
            <a:rPr lang="es-ES" sz="1600" dirty="0"/>
            <a:t> Uso de la herramienta </a:t>
          </a:r>
          <a:r>
            <a:rPr lang="es-ES" sz="1600" dirty="0" err="1"/>
            <a:t>GridSearchCV</a:t>
          </a:r>
          <a:r>
            <a:rPr lang="es-ES" sz="1600" dirty="0"/>
            <a:t> de </a:t>
          </a:r>
          <a:r>
            <a:rPr lang="es-ES" sz="1600" dirty="0" err="1"/>
            <a:t>sklearn</a:t>
          </a:r>
          <a:r>
            <a:rPr lang="es-ES" sz="1600" dirty="0"/>
            <a:t> </a:t>
          </a:r>
          <a:endParaRPr lang="es-CO" sz="1600" dirty="0"/>
        </a:p>
      </dgm:t>
    </dgm:pt>
    <dgm:pt modelId="{266904F0-6804-4700-8CD1-09BA2D516C7A}" type="parTrans" cxnId="{E292EC3B-AE87-44A0-B0D1-7EFBBF6BB6BD}">
      <dgm:prSet/>
      <dgm:spPr/>
      <dgm:t>
        <a:bodyPr/>
        <a:lstStyle/>
        <a:p>
          <a:endParaRPr lang="es-CO" sz="2000"/>
        </a:p>
      </dgm:t>
    </dgm:pt>
    <dgm:pt modelId="{85F1F61B-7D37-4775-B68C-224603B843DB}" type="sibTrans" cxnId="{E292EC3B-AE87-44A0-B0D1-7EFBBF6BB6BD}">
      <dgm:prSet/>
      <dgm:spPr/>
      <dgm:t>
        <a:bodyPr/>
        <a:lstStyle/>
        <a:p>
          <a:endParaRPr lang="es-CO" sz="2000"/>
        </a:p>
      </dgm:t>
    </dgm:pt>
    <dgm:pt modelId="{36644AE2-00C2-42A4-9754-215706C40A38}">
      <dgm:prSet phldrT="[Texto]" custT="1"/>
      <dgm:spPr/>
      <dgm:t>
        <a:bodyPr/>
        <a:lstStyle/>
        <a:p>
          <a:r>
            <a:rPr lang="es-ES" sz="1600" dirty="0"/>
            <a:t>Uso de la muestra de tamaño reducido</a:t>
          </a:r>
          <a:endParaRPr lang="es-CO" sz="1600" dirty="0"/>
        </a:p>
      </dgm:t>
    </dgm:pt>
    <dgm:pt modelId="{1CFC2E2D-3A49-4018-BB36-0B59F200F752}" type="parTrans" cxnId="{23FE0DBF-759B-4AB1-922D-C74F2F610F8A}">
      <dgm:prSet/>
      <dgm:spPr/>
      <dgm:t>
        <a:bodyPr/>
        <a:lstStyle/>
        <a:p>
          <a:endParaRPr lang="es-CO" sz="2000"/>
        </a:p>
      </dgm:t>
    </dgm:pt>
    <dgm:pt modelId="{ABB2AA6F-42A3-434B-9298-25D5311C6858}" type="sibTrans" cxnId="{23FE0DBF-759B-4AB1-922D-C74F2F610F8A}">
      <dgm:prSet/>
      <dgm:spPr/>
      <dgm:t>
        <a:bodyPr/>
        <a:lstStyle/>
        <a:p>
          <a:endParaRPr lang="es-CO" sz="2000"/>
        </a:p>
      </dgm:t>
    </dgm:pt>
    <dgm:pt modelId="{71CDD331-2674-440A-9293-5C6552AD6CE8}">
      <dgm:prSet phldrT="[Texto]" custT="1"/>
      <dgm:spPr/>
      <dgm:t>
        <a:bodyPr/>
        <a:lstStyle/>
        <a:p>
          <a:r>
            <a:rPr lang="es-ES" sz="1600" dirty="0"/>
            <a:t>Modelación con variables meteorológicas</a:t>
          </a:r>
          <a:endParaRPr lang="es-CO" sz="1600" dirty="0"/>
        </a:p>
      </dgm:t>
    </dgm:pt>
    <dgm:pt modelId="{0DD0AD84-6E52-459F-9112-0112B2D7673E}" type="parTrans" cxnId="{D3276394-88CE-46C7-92F8-F973131150A6}">
      <dgm:prSet/>
      <dgm:spPr/>
      <dgm:t>
        <a:bodyPr/>
        <a:lstStyle/>
        <a:p>
          <a:endParaRPr lang="es-CO" sz="2000"/>
        </a:p>
      </dgm:t>
    </dgm:pt>
    <dgm:pt modelId="{710396C9-DBEF-4AA2-BF2D-E425A73DD8A0}" type="sibTrans" cxnId="{D3276394-88CE-46C7-92F8-F973131150A6}">
      <dgm:prSet/>
      <dgm:spPr/>
      <dgm:t>
        <a:bodyPr/>
        <a:lstStyle/>
        <a:p>
          <a:endParaRPr lang="es-CO" sz="2000"/>
        </a:p>
      </dgm:t>
    </dgm:pt>
    <dgm:pt modelId="{6A652CD7-2B19-44DC-9552-9D494940CC50}">
      <dgm:prSet phldrT="[Texto]" custT="1"/>
      <dgm:spPr/>
      <dgm:t>
        <a:bodyPr/>
        <a:lstStyle/>
        <a:p>
          <a:r>
            <a:rPr lang="es-ES" sz="1600" dirty="0"/>
            <a:t>Entrenamiento</a:t>
          </a:r>
          <a:endParaRPr lang="es-CO" sz="1600" dirty="0"/>
        </a:p>
      </dgm:t>
    </dgm:pt>
    <dgm:pt modelId="{66CB786D-32FD-480F-A601-81C0F3840FC5}" type="parTrans" cxnId="{3C9B5B7D-292D-4205-B09C-D4964CB6D580}">
      <dgm:prSet/>
      <dgm:spPr/>
      <dgm:t>
        <a:bodyPr/>
        <a:lstStyle/>
        <a:p>
          <a:endParaRPr lang="es-CO" sz="2000"/>
        </a:p>
      </dgm:t>
    </dgm:pt>
    <dgm:pt modelId="{3712BED8-F723-4763-A434-9AB7A3A0096C}" type="sibTrans" cxnId="{3C9B5B7D-292D-4205-B09C-D4964CB6D580}">
      <dgm:prSet/>
      <dgm:spPr/>
      <dgm:t>
        <a:bodyPr/>
        <a:lstStyle/>
        <a:p>
          <a:endParaRPr lang="es-CO" sz="2000"/>
        </a:p>
      </dgm:t>
    </dgm:pt>
    <dgm:pt modelId="{B9B13893-17CB-468C-873C-62B683F6E6C6}">
      <dgm:prSet phldrT="[Texto]" custT="1"/>
      <dgm:spPr/>
      <dgm:t>
        <a:bodyPr/>
        <a:lstStyle/>
        <a:p>
          <a:r>
            <a:rPr lang="es-ES" sz="1600" dirty="0"/>
            <a:t>Validación</a:t>
          </a:r>
          <a:endParaRPr lang="es-CO" sz="1600" dirty="0"/>
        </a:p>
      </dgm:t>
    </dgm:pt>
    <dgm:pt modelId="{AB043300-08EB-4F11-86C2-F24468C8C6CC}" type="parTrans" cxnId="{13DA22AC-B894-47A2-A236-2A366F5C96F5}">
      <dgm:prSet/>
      <dgm:spPr/>
      <dgm:t>
        <a:bodyPr/>
        <a:lstStyle/>
        <a:p>
          <a:endParaRPr lang="es-CO" sz="2000"/>
        </a:p>
      </dgm:t>
    </dgm:pt>
    <dgm:pt modelId="{C2C10A69-5DA9-4992-93F4-622F5A9E5E45}" type="sibTrans" cxnId="{13DA22AC-B894-47A2-A236-2A366F5C96F5}">
      <dgm:prSet/>
      <dgm:spPr/>
      <dgm:t>
        <a:bodyPr/>
        <a:lstStyle/>
        <a:p>
          <a:endParaRPr lang="es-CO" sz="2000"/>
        </a:p>
      </dgm:t>
    </dgm:pt>
    <dgm:pt modelId="{AEF2B5D3-AEA1-4AFD-BA3E-04273E00CB24}">
      <dgm:prSet phldrT="[Texto]" custT="1"/>
      <dgm:spPr/>
      <dgm:t>
        <a:bodyPr/>
        <a:lstStyle/>
        <a:p>
          <a:r>
            <a:rPr lang="es-ES" sz="1600" dirty="0"/>
            <a:t>Muestra de resultados</a:t>
          </a:r>
          <a:endParaRPr lang="es-CO" sz="1600" dirty="0"/>
        </a:p>
      </dgm:t>
    </dgm:pt>
    <dgm:pt modelId="{FFE36776-E425-486B-ADD3-DD182278091E}" type="parTrans" cxnId="{C0F864C9-940D-4535-9B15-3AF8FAFD4FBA}">
      <dgm:prSet/>
      <dgm:spPr/>
      <dgm:t>
        <a:bodyPr/>
        <a:lstStyle/>
        <a:p>
          <a:endParaRPr lang="es-CO" sz="2000"/>
        </a:p>
      </dgm:t>
    </dgm:pt>
    <dgm:pt modelId="{5C10345B-4DE1-4CFB-B7CF-97BDB0DAC6A7}" type="sibTrans" cxnId="{C0F864C9-940D-4535-9B15-3AF8FAFD4FBA}">
      <dgm:prSet/>
      <dgm:spPr/>
      <dgm:t>
        <a:bodyPr/>
        <a:lstStyle/>
        <a:p>
          <a:endParaRPr lang="es-CO" sz="2000"/>
        </a:p>
      </dgm:t>
    </dgm:pt>
    <dgm:pt modelId="{25947F21-104F-4B9C-9048-6F440FBC2956}" type="pres">
      <dgm:prSet presAssocID="{EF4607B8-C26A-4142-9241-5EAA25662170}" presName="linearFlow" presStyleCnt="0">
        <dgm:presLayoutVars>
          <dgm:dir/>
          <dgm:animLvl val="lvl"/>
          <dgm:resizeHandles val="exact"/>
        </dgm:presLayoutVars>
      </dgm:prSet>
      <dgm:spPr/>
    </dgm:pt>
    <dgm:pt modelId="{C47B362A-22EB-4C5F-8FE8-3D01174EC151}" type="pres">
      <dgm:prSet presAssocID="{D15F9088-264B-45CF-8214-2E4E221D7B78}" presName="composite" presStyleCnt="0"/>
      <dgm:spPr/>
    </dgm:pt>
    <dgm:pt modelId="{78E1D6A9-34D3-40A8-880E-32934D7BEEAE}" type="pres">
      <dgm:prSet presAssocID="{D15F9088-264B-45CF-8214-2E4E221D7B78}" presName="parTx" presStyleLbl="node1" presStyleIdx="0" presStyleCnt="4">
        <dgm:presLayoutVars>
          <dgm:chMax val="0"/>
          <dgm:chPref val="0"/>
          <dgm:bulletEnabled val="1"/>
        </dgm:presLayoutVars>
      </dgm:prSet>
      <dgm:spPr/>
    </dgm:pt>
    <dgm:pt modelId="{9AA5B7BE-313D-466B-B2F8-0170D6706F01}" type="pres">
      <dgm:prSet presAssocID="{D15F9088-264B-45CF-8214-2E4E221D7B78}" presName="parSh" presStyleLbl="node1" presStyleIdx="0" presStyleCnt="4"/>
      <dgm:spPr/>
    </dgm:pt>
    <dgm:pt modelId="{994EF079-70D2-4C11-8EA1-78E3255EEA8A}" type="pres">
      <dgm:prSet presAssocID="{D15F9088-264B-45CF-8214-2E4E221D7B78}" presName="desTx" presStyleLbl="fgAcc1" presStyleIdx="0" presStyleCnt="4">
        <dgm:presLayoutVars>
          <dgm:bulletEnabled val="1"/>
        </dgm:presLayoutVars>
      </dgm:prSet>
      <dgm:spPr/>
    </dgm:pt>
    <dgm:pt modelId="{EED33C41-598A-483F-851D-4A9BCF20EB4E}" type="pres">
      <dgm:prSet presAssocID="{B8C41A92-30A5-4817-8924-F0285E639981}" presName="sibTrans" presStyleLbl="sibTrans2D1" presStyleIdx="0" presStyleCnt="3"/>
      <dgm:spPr/>
    </dgm:pt>
    <dgm:pt modelId="{37094A2D-7034-427A-9C62-F40CDB56A8C0}" type="pres">
      <dgm:prSet presAssocID="{B8C41A92-30A5-4817-8924-F0285E639981}" presName="connTx" presStyleLbl="sibTrans2D1" presStyleIdx="0" presStyleCnt="3"/>
      <dgm:spPr/>
    </dgm:pt>
    <dgm:pt modelId="{E75ABC6E-C649-4533-BBF3-5C9319687C13}" type="pres">
      <dgm:prSet presAssocID="{CA9E674D-4CDB-4A15-8105-C7A5F27B2907}" presName="composite" presStyleCnt="0"/>
      <dgm:spPr/>
    </dgm:pt>
    <dgm:pt modelId="{393A17F5-6AEF-4764-8579-26B4C0E941B3}" type="pres">
      <dgm:prSet presAssocID="{CA9E674D-4CDB-4A15-8105-C7A5F27B2907}" presName="parTx" presStyleLbl="node1" presStyleIdx="0" presStyleCnt="4">
        <dgm:presLayoutVars>
          <dgm:chMax val="0"/>
          <dgm:chPref val="0"/>
          <dgm:bulletEnabled val="1"/>
        </dgm:presLayoutVars>
      </dgm:prSet>
      <dgm:spPr/>
    </dgm:pt>
    <dgm:pt modelId="{A27E2A08-97D4-456D-ABC7-245ABC8BCD5B}" type="pres">
      <dgm:prSet presAssocID="{CA9E674D-4CDB-4A15-8105-C7A5F27B2907}" presName="parSh" presStyleLbl="node1" presStyleIdx="1" presStyleCnt="4"/>
      <dgm:spPr/>
    </dgm:pt>
    <dgm:pt modelId="{91FEA9B0-2C49-4574-B4A8-55CF9B65D438}" type="pres">
      <dgm:prSet presAssocID="{CA9E674D-4CDB-4A15-8105-C7A5F27B2907}" presName="desTx" presStyleLbl="fgAcc1" presStyleIdx="1" presStyleCnt="4">
        <dgm:presLayoutVars>
          <dgm:bulletEnabled val="1"/>
        </dgm:presLayoutVars>
      </dgm:prSet>
      <dgm:spPr/>
    </dgm:pt>
    <dgm:pt modelId="{C50498D3-EC92-4F77-8A99-A92A02A239D3}" type="pres">
      <dgm:prSet presAssocID="{9A0F77E2-C6EF-45B8-B870-B3A0F3C30A4B}" presName="sibTrans" presStyleLbl="sibTrans2D1" presStyleIdx="1" presStyleCnt="3"/>
      <dgm:spPr/>
    </dgm:pt>
    <dgm:pt modelId="{5F1F167F-E8B2-47F9-BD48-F6931FB1292B}" type="pres">
      <dgm:prSet presAssocID="{9A0F77E2-C6EF-45B8-B870-B3A0F3C30A4B}" presName="connTx" presStyleLbl="sibTrans2D1" presStyleIdx="1" presStyleCnt="3"/>
      <dgm:spPr/>
    </dgm:pt>
    <dgm:pt modelId="{4D13BA96-4579-488D-BCA7-9A53BCA1B00A}" type="pres">
      <dgm:prSet presAssocID="{B983C272-FEFF-41E0-845F-FB567C912856}" presName="composite" presStyleCnt="0"/>
      <dgm:spPr/>
    </dgm:pt>
    <dgm:pt modelId="{1F6F7EFF-ED83-4138-962E-74DC65597754}" type="pres">
      <dgm:prSet presAssocID="{B983C272-FEFF-41E0-845F-FB567C912856}" presName="parTx" presStyleLbl="node1" presStyleIdx="1" presStyleCnt="4">
        <dgm:presLayoutVars>
          <dgm:chMax val="0"/>
          <dgm:chPref val="0"/>
          <dgm:bulletEnabled val="1"/>
        </dgm:presLayoutVars>
      </dgm:prSet>
      <dgm:spPr/>
    </dgm:pt>
    <dgm:pt modelId="{B3C3B073-B797-458D-81E5-F64100809922}" type="pres">
      <dgm:prSet presAssocID="{B983C272-FEFF-41E0-845F-FB567C912856}" presName="parSh" presStyleLbl="node1" presStyleIdx="2" presStyleCnt="4"/>
      <dgm:spPr/>
    </dgm:pt>
    <dgm:pt modelId="{C161D99F-D929-4C6E-A6C0-614A196C5753}" type="pres">
      <dgm:prSet presAssocID="{B983C272-FEFF-41E0-845F-FB567C912856}" presName="desTx" presStyleLbl="fgAcc1" presStyleIdx="2" presStyleCnt="4">
        <dgm:presLayoutVars>
          <dgm:bulletEnabled val="1"/>
        </dgm:presLayoutVars>
      </dgm:prSet>
      <dgm:spPr/>
    </dgm:pt>
    <dgm:pt modelId="{457CBBD5-5971-419B-BF4D-5B609BC3590C}" type="pres">
      <dgm:prSet presAssocID="{9E00C4ED-393B-4658-8643-71861B05D6EE}" presName="sibTrans" presStyleLbl="sibTrans2D1" presStyleIdx="2" presStyleCnt="3"/>
      <dgm:spPr/>
    </dgm:pt>
    <dgm:pt modelId="{1AD946FE-44A5-45A5-8AEB-3EA2A2931402}" type="pres">
      <dgm:prSet presAssocID="{9E00C4ED-393B-4658-8643-71861B05D6EE}" presName="connTx" presStyleLbl="sibTrans2D1" presStyleIdx="2" presStyleCnt="3"/>
      <dgm:spPr/>
    </dgm:pt>
    <dgm:pt modelId="{9AE068B4-88A8-466B-A83B-2DE65BA0ACE9}" type="pres">
      <dgm:prSet presAssocID="{30A99C8F-2707-4B78-8BB4-C09B3BC1D25F}" presName="composite" presStyleCnt="0"/>
      <dgm:spPr/>
    </dgm:pt>
    <dgm:pt modelId="{FE49BB55-2981-4DD8-B537-6086824BA3EA}" type="pres">
      <dgm:prSet presAssocID="{30A99C8F-2707-4B78-8BB4-C09B3BC1D25F}" presName="parTx" presStyleLbl="node1" presStyleIdx="2" presStyleCnt="4">
        <dgm:presLayoutVars>
          <dgm:chMax val="0"/>
          <dgm:chPref val="0"/>
          <dgm:bulletEnabled val="1"/>
        </dgm:presLayoutVars>
      </dgm:prSet>
      <dgm:spPr/>
    </dgm:pt>
    <dgm:pt modelId="{795A7903-1FB3-4316-A1F8-7084CF56A044}" type="pres">
      <dgm:prSet presAssocID="{30A99C8F-2707-4B78-8BB4-C09B3BC1D25F}" presName="parSh" presStyleLbl="node1" presStyleIdx="3" presStyleCnt="4"/>
      <dgm:spPr/>
    </dgm:pt>
    <dgm:pt modelId="{E9EE1EAE-023D-4C68-B8D8-91F3CC492BDD}" type="pres">
      <dgm:prSet presAssocID="{30A99C8F-2707-4B78-8BB4-C09B3BC1D25F}" presName="desTx" presStyleLbl="fgAcc1" presStyleIdx="3" presStyleCnt="4">
        <dgm:presLayoutVars>
          <dgm:bulletEnabled val="1"/>
        </dgm:presLayoutVars>
      </dgm:prSet>
      <dgm:spPr/>
    </dgm:pt>
  </dgm:ptLst>
  <dgm:cxnLst>
    <dgm:cxn modelId="{56A05308-2A31-4650-91D5-B8B40D64D6BD}" srcId="{D15F9088-264B-45CF-8214-2E4E221D7B78}" destId="{778F4910-4160-4486-949D-419BB2FD7FB3}" srcOrd="3" destOrd="0" parTransId="{607CE466-D98A-4F1D-9678-BC50DF95DA77}" sibTransId="{037AB76E-828F-4E8D-99D3-A1B352B7A97A}"/>
    <dgm:cxn modelId="{2DD9E90F-4710-4E7F-BA35-DF8C87FE7DFC}" type="presOf" srcId="{ABC43E0F-7556-4E17-8899-D9874EA48938}" destId="{C161D99F-D929-4C6E-A6C0-614A196C5753}" srcOrd="0" destOrd="2" presId="urn:microsoft.com/office/officeart/2005/8/layout/process3"/>
    <dgm:cxn modelId="{EAFF8611-29A3-473D-A47B-3EEB41385965}" srcId="{EF4607B8-C26A-4142-9241-5EAA25662170}" destId="{30A99C8F-2707-4B78-8BB4-C09B3BC1D25F}" srcOrd="3" destOrd="0" parTransId="{8226AC83-31C5-4186-86BD-2A497A7FC16B}" sibTransId="{0EAF47C9-31EE-4F35-B39F-431DC191074D}"/>
    <dgm:cxn modelId="{88FA6014-2E56-42D2-B081-E4DF33F73F1A}" srcId="{EF4607B8-C26A-4142-9241-5EAA25662170}" destId="{D15F9088-264B-45CF-8214-2E4E221D7B78}" srcOrd="0" destOrd="0" parTransId="{07E41CF4-2260-4CC0-91DE-40C28004CFCB}" sibTransId="{B8C41A92-30A5-4817-8924-F0285E639981}"/>
    <dgm:cxn modelId="{D332F41D-08B7-4F32-BB91-F305FD1B778A}" srcId="{CA9E674D-4CDB-4A15-8105-C7A5F27B2907}" destId="{D9B6067A-3EF4-4AF5-913A-8F8C99354102}" srcOrd="0" destOrd="0" parTransId="{6722E951-F2B4-45BA-B5B4-0A6C4D490955}" sibTransId="{E218CCAB-E27F-48BB-B80A-A5FA800E7559}"/>
    <dgm:cxn modelId="{227BAE1E-593A-472D-912F-9CE9BBE24A4B}" srcId="{CA9E674D-4CDB-4A15-8105-C7A5F27B2907}" destId="{E85A95AD-A7B3-4088-85F3-2873BA5834BC}" srcOrd="2" destOrd="0" parTransId="{BF1DBA9F-B2B4-44FB-8136-567A32EF5F2C}" sibTransId="{E8F11B77-F3A3-4B33-8F4B-A1B959CA1749}"/>
    <dgm:cxn modelId="{65559639-E0DD-4AC4-A127-41F92A8D099A}" type="presOf" srcId="{B983C272-FEFF-41E0-845F-FB567C912856}" destId="{1F6F7EFF-ED83-4138-962E-74DC65597754}" srcOrd="0" destOrd="0" presId="urn:microsoft.com/office/officeart/2005/8/layout/process3"/>
    <dgm:cxn modelId="{B1FFED3A-EC1A-4A63-80AB-00BB7BE59D4E}" type="presOf" srcId="{71CDD331-2674-440A-9293-5C6552AD6CE8}" destId="{E9EE1EAE-023D-4C68-B8D8-91F3CC492BDD}" srcOrd="0" destOrd="0" presId="urn:microsoft.com/office/officeart/2005/8/layout/process3"/>
    <dgm:cxn modelId="{E292EC3B-AE87-44A0-B0D1-7EFBBF6BB6BD}" srcId="{B983C272-FEFF-41E0-845F-FB567C912856}" destId="{ABC43E0F-7556-4E17-8899-D9874EA48938}" srcOrd="2" destOrd="0" parTransId="{266904F0-6804-4700-8CD1-09BA2D516C7A}" sibTransId="{85F1F61B-7D37-4775-B68C-224603B843DB}"/>
    <dgm:cxn modelId="{9305CF3D-338B-473F-99BC-EE4B62DB0252}" srcId="{D15F9088-264B-45CF-8214-2E4E221D7B78}" destId="{1AB641A9-3BD3-44AB-91EE-A9DC9C41E554}" srcOrd="0" destOrd="0" parTransId="{E62704EC-FFF7-4067-9651-6A7F95170F85}" sibTransId="{B2FDFDAF-3FE8-4722-9CC2-F7C10AD048D5}"/>
    <dgm:cxn modelId="{17406065-0798-41C9-86E1-5195FB9C16F5}" type="presOf" srcId="{D93A8F84-A6A1-42D2-9E20-F36A15B00F9D}" destId="{994EF079-70D2-4C11-8EA1-78E3255EEA8A}" srcOrd="0" destOrd="1" presId="urn:microsoft.com/office/officeart/2005/8/layout/process3"/>
    <dgm:cxn modelId="{9CFA3246-CF9D-49F4-BC21-9459B50953EB}" type="presOf" srcId="{30A99C8F-2707-4B78-8BB4-C09B3BC1D25F}" destId="{FE49BB55-2981-4DD8-B537-6086824BA3EA}" srcOrd="0" destOrd="0" presId="urn:microsoft.com/office/officeart/2005/8/layout/process3"/>
    <dgm:cxn modelId="{5B738866-3780-48F4-8A8A-D61B50F8B065}" srcId="{D15F9088-264B-45CF-8214-2E4E221D7B78}" destId="{2B1F16BF-8390-414B-A8A9-11C6A62C91F2}" srcOrd="2" destOrd="0" parTransId="{5457DB10-A659-453A-BC62-1A9AB5885D21}" sibTransId="{011DF4E0-58AA-45DA-A86D-1C82A886A31E}"/>
    <dgm:cxn modelId="{C8A59366-4233-4ED4-82DE-A49946388437}" type="presOf" srcId="{D9B6067A-3EF4-4AF5-913A-8F8C99354102}" destId="{91FEA9B0-2C49-4574-B4A8-55CF9B65D438}" srcOrd="0" destOrd="0" presId="urn:microsoft.com/office/officeart/2005/8/layout/process3"/>
    <dgm:cxn modelId="{CA926647-1D56-4D59-BEE3-EC9B3CC9917C}" type="presOf" srcId="{6A652CD7-2B19-44DC-9552-9D494940CC50}" destId="{E9EE1EAE-023D-4C68-B8D8-91F3CC492BDD}" srcOrd="0" destOrd="1" presId="urn:microsoft.com/office/officeart/2005/8/layout/process3"/>
    <dgm:cxn modelId="{3E0A2A72-F3EF-4813-BB00-A2B1FBDB0398}" type="presOf" srcId="{B983C272-FEFF-41E0-845F-FB567C912856}" destId="{B3C3B073-B797-458D-81E5-F64100809922}" srcOrd="1" destOrd="0" presId="urn:microsoft.com/office/officeart/2005/8/layout/process3"/>
    <dgm:cxn modelId="{E11B7C75-496E-4976-9BCA-AE8043D1A2B2}" srcId="{D15F9088-264B-45CF-8214-2E4E221D7B78}" destId="{D93A8F84-A6A1-42D2-9E20-F36A15B00F9D}" srcOrd="1" destOrd="0" parTransId="{68ACB664-790E-4A71-9E75-014851683119}" sibTransId="{7BEB2450-E44B-46D4-A29E-0099E1360CC5}"/>
    <dgm:cxn modelId="{90DF0576-3525-438C-AD38-5974808E4EC7}" type="presOf" srcId="{EF4607B8-C26A-4142-9241-5EAA25662170}" destId="{25947F21-104F-4B9C-9048-6F440FBC2956}" srcOrd="0" destOrd="0" presId="urn:microsoft.com/office/officeart/2005/8/layout/process3"/>
    <dgm:cxn modelId="{52A03D7A-7D31-4AC6-922A-88B12EC74530}" type="presOf" srcId="{9E00C4ED-393B-4658-8643-71861B05D6EE}" destId="{1AD946FE-44A5-45A5-8AEB-3EA2A2931402}" srcOrd="1" destOrd="0" presId="urn:microsoft.com/office/officeart/2005/8/layout/process3"/>
    <dgm:cxn modelId="{3C9B5B7D-292D-4205-B09C-D4964CB6D580}" srcId="{71CDD331-2674-440A-9293-5C6552AD6CE8}" destId="{6A652CD7-2B19-44DC-9552-9D494940CC50}" srcOrd="0" destOrd="0" parTransId="{66CB786D-32FD-480F-A601-81C0F3840FC5}" sibTransId="{3712BED8-F723-4763-A434-9AB7A3A0096C}"/>
    <dgm:cxn modelId="{3EF4637F-E46E-47DB-B8AA-20E790714BA4}" type="presOf" srcId="{36644AE2-00C2-42A4-9754-215706C40A38}" destId="{C161D99F-D929-4C6E-A6C0-614A196C5753}" srcOrd="0" destOrd="1" presId="urn:microsoft.com/office/officeart/2005/8/layout/process3"/>
    <dgm:cxn modelId="{E033D481-5549-4FE8-BA7C-E82183EC57F7}" type="presOf" srcId="{B8C41A92-30A5-4817-8924-F0285E639981}" destId="{EED33C41-598A-483F-851D-4A9BCF20EB4E}" srcOrd="0" destOrd="0" presId="urn:microsoft.com/office/officeart/2005/8/layout/process3"/>
    <dgm:cxn modelId="{32A10A83-07CA-4BD9-8E7E-AD7264A5386A}" type="presOf" srcId="{9A0F77E2-C6EF-45B8-B870-B3A0F3C30A4B}" destId="{C50498D3-EC92-4F77-8A99-A92A02A239D3}" srcOrd="0" destOrd="0" presId="urn:microsoft.com/office/officeart/2005/8/layout/process3"/>
    <dgm:cxn modelId="{E3FC0384-B4CF-4465-9EF6-517C85D408AF}" type="presOf" srcId="{30A99C8F-2707-4B78-8BB4-C09B3BC1D25F}" destId="{795A7903-1FB3-4316-A1F8-7084CF56A044}" srcOrd="1" destOrd="0" presId="urn:microsoft.com/office/officeart/2005/8/layout/process3"/>
    <dgm:cxn modelId="{ED856486-F7D2-4D7A-A5F8-A683D7EC135A}" type="presOf" srcId="{CA9E674D-4CDB-4A15-8105-C7A5F27B2907}" destId="{393A17F5-6AEF-4764-8579-26B4C0E941B3}" srcOrd="0" destOrd="0" presId="urn:microsoft.com/office/officeart/2005/8/layout/process3"/>
    <dgm:cxn modelId="{D9E5AA86-81FF-4834-8546-7F922F4824E4}" type="presOf" srcId="{2B1F16BF-8390-414B-A8A9-11C6A62C91F2}" destId="{994EF079-70D2-4C11-8EA1-78E3255EEA8A}" srcOrd="0" destOrd="2" presId="urn:microsoft.com/office/officeart/2005/8/layout/process3"/>
    <dgm:cxn modelId="{D3276394-88CE-46C7-92F8-F973131150A6}" srcId="{30A99C8F-2707-4B78-8BB4-C09B3BC1D25F}" destId="{71CDD331-2674-440A-9293-5C6552AD6CE8}" srcOrd="0" destOrd="0" parTransId="{0DD0AD84-6E52-459F-9112-0112B2D7673E}" sibTransId="{710396C9-DBEF-4AA2-BF2D-E425A73DD8A0}"/>
    <dgm:cxn modelId="{18E56BA3-94E0-4E30-927E-46694E30A751}" type="presOf" srcId="{E85A95AD-A7B3-4088-85F3-2873BA5834BC}" destId="{91FEA9B0-2C49-4574-B4A8-55CF9B65D438}" srcOrd="0" destOrd="2" presId="urn:microsoft.com/office/officeart/2005/8/layout/process3"/>
    <dgm:cxn modelId="{98AC72A5-BE3F-4FF3-BFA8-A8BCB0736AB8}" type="presOf" srcId="{D15F9088-264B-45CF-8214-2E4E221D7B78}" destId="{9AA5B7BE-313D-466B-B2F8-0170D6706F01}" srcOrd="1" destOrd="0" presId="urn:microsoft.com/office/officeart/2005/8/layout/process3"/>
    <dgm:cxn modelId="{13DA22AC-B894-47A2-A236-2A366F5C96F5}" srcId="{71CDD331-2674-440A-9293-5C6552AD6CE8}" destId="{B9B13893-17CB-468C-873C-62B683F6E6C6}" srcOrd="1" destOrd="0" parTransId="{AB043300-08EB-4F11-86C2-F24468C8C6CC}" sibTransId="{C2C10A69-5DA9-4992-93F4-622F5A9E5E45}"/>
    <dgm:cxn modelId="{55A0BCAD-0309-4075-9972-A26A641C7081}" type="presOf" srcId="{026A268C-175C-418F-B419-E4F1FB722E98}" destId="{91FEA9B0-2C49-4574-B4A8-55CF9B65D438}" srcOrd="0" destOrd="1" presId="urn:microsoft.com/office/officeart/2005/8/layout/process3"/>
    <dgm:cxn modelId="{EAEA98AF-DE88-404F-BA68-8C85D6B53582}" srcId="{B983C272-FEFF-41E0-845F-FB567C912856}" destId="{D9BB9592-CFD8-48C1-A843-0F4073DB59D2}" srcOrd="0" destOrd="0" parTransId="{9A54BB97-C3F9-46D6-B0B5-A7AB85825B2D}" sibTransId="{365B0D38-76F7-47CC-BCAD-C1BB2A332D6A}"/>
    <dgm:cxn modelId="{BF2C40B0-7A62-4793-AD73-1103F7DAC181}" type="presOf" srcId="{1AB641A9-3BD3-44AB-91EE-A9DC9C41E554}" destId="{994EF079-70D2-4C11-8EA1-78E3255EEA8A}" srcOrd="0" destOrd="0" presId="urn:microsoft.com/office/officeart/2005/8/layout/process3"/>
    <dgm:cxn modelId="{AC7A9CB9-9963-48A9-9151-FE184A1220AB}" type="presOf" srcId="{9E00C4ED-393B-4658-8643-71861B05D6EE}" destId="{457CBBD5-5971-419B-BF4D-5B609BC3590C}" srcOrd="0" destOrd="0" presId="urn:microsoft.com/office/officeart/2005/8/layout/process3"/>
    <dgm:cxn modelId="{7942B0BA-B14E-4FB8-8179-BD3D5E3B5F4B}" type="presOf" srcId="{778F4910-4160-4486-949D-419BB2FD7FB3}" destId="{994EF079-70D2-4C11-8EA1-78E3255EEA8A}" srcOrd="0" destOrd="3" presId="urn:microsoft.com/office/officeart/2005/8/layout/process3"/>
    <dgm:cxn modelId="{B61AAABB-26FF-493F-B142-31889CEB84E5}" type="presOf" srcId="{B9B13893-17CB-468C-873C-62B683F6E6C6}" destId="{E9EE1EAE-023D-4C68-B8D8-91F3CC492BDD}" srcOrd="0" destOrd="2" presId="urn:microsoft.com/office/officeart/2005/8/layout/process3"/>
    <dgm:cxn modelId="{23FE0DBF-759B-4AB1-922D-C74F2F610F8A}" srcId="{B983C272-FEFF-41E0-845F-FB567C912856}" destId="{36644AE2-00C2-42A4-9754-215706C40A38}" srcOrd="1" destOrd="0" parTransId="{1CFC2E2D-3A49-4018-BB36-0B59F200F752}" sibTransId="{ABB2AA6F-42A3-434B-9298-25D5311C6858}"/>
    <dgm:cxn modelId="{3E7417C6-C2EB-4EAC-8B06-D7F48A59F288}" type="presOf" srcId="{CA9E674D-4CDB-4A15-8105-C7A5F27B2907}" destId="{A27E2A08-97D4-456D-ABC7-245ABC8BCD5B}" srcOrd="1" destOrd="0" presId="urn:microsoft.com/office/officeart/2005/8/layout/process3"/>
    <dgm:cxn modelId="{C0F864C9-940D-4535-9B15-3AF8FAFD4FBA}" srcId="{71CDD331-2674-440A-9293-5C6552AD6CE8}" destId="{AEF2B5D3-AEA1-4AFD-BA3E-04273E00CB24}" srcOrd="2" destOrd="0" parTransId="{FFE36776-E425-486B-ADD3-DD182278091E}" sibTransId="{5C10345B-4DE1-4CFB-B7CF-97BDB0DAC6A7}"/>
    <dgm:cxn modelId="{CF05B4CB-8F27-4D4A-9179-98C657C572AB}" srcId="{EF4607B8-C26A-4142-9241-5EAA25662170}" destId="{CA9E674D-4CDB-4A15-8105-C7A5F27B2907}" srcOrd="1" destOrd="0" parTransId="{308E0AD1-98A4-4CC4-90D7-ECCCA4A70431}" sibTransId="{9A0F77E2-C6EF-45B8-B870-B3A0F3C30A4B}"/>
    <dgm:cxn modelId="{820141D7-CE5B-4BBD-8377-3574D9D72F82}" type="presOf" srcId="{D15F9088-264B-45CF-8214-2E4E221D7B78}" destId="{78E1D6A9-34D3-40A8-880E-32934D7BEEAE}" srcOrd="0" destOrd="0" presId="urn:microsoft.com/office/officeart/2005/8/layout/process3"/>
    <dgm:cxn modelId="{73F924D8-CF94-428E-BD2C-38B7656CDBB6}" type="presOf" srcId="{B8C41A92-30A5-4817-8924-F0285E639981}" destId="{37094A2D-7034-427A-9C62-F40CDB56A8C0}" srcOrd="1" destOrd="0" presId="urn:microsoft.com/office/officeart/2005/8/layout/process3"/>
    <dgm:cxn modelId="{E71AD1DA-9282-46FE-AA13-BA4BCF8DB4B6}" type="presOf" srcId="{AEF2B5D3-AEA1-4AFD-BA3E-04273E00CB24}" destId="{E9EE1EAE-023D-4C68-B8D8-91F3CC492BDD}" srcOrd="0" destOrd="3" presId="urn:microsoft.com/office/officeart/2005/8/layout/process3"/>
    <dgm:cxn modelId="{A129B0EE-C342-40E1-8B2F-4D43018B7C6A}" srcId="{EF4607B8-C26A-4142-9241-5EAA25662170}" destId="{B983C272-FEFF-41E0-845F-FB567C912856}" srcOrd="2" destOrd="0" parTransId="{5F669283-41A7-4255-A000-9F3A361179DC}" sibTransId="{9E00C4ED-393B-4658-8643-71861B05D6EE}"/>
    <dgm:cxn modelId="{1CA2A8F1-59D4-43E1-A49F-4FA8632DBA88}" type="presOf" srcId="{9A0F77E2-C6EF-45B8-B870-B3A0F3C30A4B}" destId="{5F1F167F-E8B2-47F9-BD48-F6931FB1292B}" srcOrd="1" destOrd="0" presId="urn:microsoft.com/office/officeart/2005/8/layout/process3"/>
    <dgm:cxn modelId="{885F5EF2-4601-4D53-AECE-62A2EC8E11E2}" srcId="{CA9E674D-4CDB-4A15-8105-C7A5F27B2907}" destId="{026A268C-175C-418F-B419-E4F1FB722E98}" srcOrd="1" destOrd="0" parTransId="{3C042549-0193-465D-B4F9-841DDF6AC5AD}" sibTransId="{050C8422-015E-47F7-8824-10AAF769CB9D}"/>
    <dgm:cxn modelId="{12C1A0F8-DE50-43E0-AF97-2BE7FBF48DCD}" type="presOf" srcId="{D9BB9592-CFD8-48C1-A843-0F4073DB59D2}" destId="{C161D99F-D929-4C6E-A6C0-614A196C5753}" srcOrd="0" destOrd="0" presId="urn:microsoft.com/office/officeart/2005/8/layout/process3"/>
    <dgm:cxn modelId="{48C5A865-B739-46C7-8368-238BD220DBDB}" type="presParOf" srcId="{25947F21-104F-4B9C-9048-6F440FBC2956}" destId="{C47B362A-22EB-4C5F-8FE8-3D01174EC151}" srcOrd="0" destOrd="0" presId="urn:microsoft.com/office/officeart/2005/8/layout/process3"/>
    <dgm:cxn modelId="{48B53EF1-F492-40A6-ABDE-B25028AEE48D}" type="presParOf" srcId="{C47B362A-22EB-4C5F-8FE8-3D01174EC151}" destId="{78E1D6A9-34D3-40A8-880E-32934D7BEEAE}" srcOrd="0" destOrd="0" presId="urn:microsoft.com/office/officeart/2005/8/layout/process3"/>
    <dgm:cxn modelId="{CA61CD04-F94F-42D5-8FA0-2541F2B2A319}" type="presParOf" srcId="{C47B362A-22EB-4C5F-8FE8-3D01174EC151}" destId="{9AA5B7BE-313D-466B-B2F8-0170D6706F01}" srcOrd="1" destOrd="0" presId="urn:microsoft.com/office/officeart/2005/8/layout/process3"/>
    <dgm:cxn modelId="{7E4F347C-A3E2-4556-A88B-ECF922E0E9FD}" type="presParOf" srcId="{C47B362A-22EB-4C5F-8FE8-3D01174EC151}" destId="{994EF079-70D2-4C11-8EA1-78E3255EEA8A}" srcOrd="2" destOrd="0" presId="urn:microsoft.com/office/officeart/2005/8/layout/process3"/>
    <dgm:cxn modelId="{227111BD-4E9D-4B31-8024-72DF5F41A113}" type="presParOf" srcId="{25947F21-104F-4B9C-9048-6F440FBC2956}" destId="{EED33C41-598A-483F-851D-4A9BCF20EB4E}" srcOrd="1" destOrd="0" presId="urn:microsoft.com/office/officeart/2005/8/layout/process3"/>
    <dgm:cxn modelId="{E52E6472-4A99-402A-A7C5-7034019A29B5}" type="presParOf" srcId="{EED33C41-598A-483F-851D-4A9BCF20EB4E}" destId="{37094A2D-7034-427A-9C62-F40CDB56A8C0}" srcOrd="0" destOrd="0" presId="urn:microsoft.com/office/officeart/2005/8/layout/process3"/>
    <dgm:cxn modelId="{F6FAEC93-97A7-46C3-ABEE-64548AA65B4B}" type="presParOf" srcId="{25947F21-104F-4B9C-9048-6F440FBC2956}" destId="{E75ABC6E-C649-4533-BBF3-5C9319687C13}" srcOrd="2" destOrd="0" presId="urn:microsoft.com/office/officeart/2005/8/layout/process3"/>
    <dgm:cxn modelId="{B7EF96F6-6DE5-4C3F-8C0F-4E515C08CA2B}" type="presParOf" srcId="{E75ABC6E-C649-4533-BBF3-5C9319687C13}" destId="{393A17F5-6AEF-4764-8579-26B4C0E941B3}" srcOrd="0" destOrd="0" presId="urn:microsoft.com/office/officeart/2005/8/layout/process3"/>
    <dgm:cxn modelId="{11CE986E-3FAB-4940-8A4F-9DCDB67860E5}" type="presParOf" srcId="{E75ABC6E-C649-4533-BBF3-5C9319687C13}" destId="{A27E2A08-97D4-456D-ABC7-245ABC8BCD5B}" srcOrd="1" destOrd="0" presId="urn:microsoft.com/office/officeart/2005/8/layout/process3"/>
    <dgm:cxn modelId="{6BD2D3D2-A9F2-42EC-9098-F646C33EA2B7}" type="presParOf" srcId="{E75ABC6E-C649-4533-BBF3-5C9319687C13}" destId="{91FEA9B0-2C49-4574-B4A8-55CF9B65D438}" srcOrd="2" destOrd="0" presId="urn:microsoft.com/office/officeart/2005/8/layout/process3"/>
    <dgm:cxn modelId="{B255418E-66BA-42EC-B2D3-C8DD06470849}" type="presParOf" srcId="{25947F21-104F-4B9C-9048-6F440FBC2956}" destId="{C50498D3-EC92-4F77-8A99-A92A02A239D3}" srcOrd="3" destOrd="0" presId="urn:microsoft.com/office/officeart/2005/8/layout/process3"/>
    <dgm:cxn modelId="{43300BB6-8060-4FA4-A2BF-4926837046A2}" type="presParOf" srcId="{C50498D3-EC92-4F77-8A99-A92A02A239D3}" destId="{5F1F167F-E8B2-47F9-BD48-F6931FB1292B}" srcOrd="0" destOrd="0" presId="urn:microsoft.com/office/officeart/2005/8/layout/process3"/>
    <dgm:cxn modelId="{DECF7C32-D4B8-4A8E-B43F-E30B677646A1}" type="presParOf" srcId="{25947F21-104F-4B9C-9048-6F440FBC2956}" destId="{4D13BA96-4579-488D-BCA7-9A53BCA1B00A}" srcOrd="4" destOrd="0" presId="urn:microsoft.com/office/officeart/2005/8/layout/process3"/>
    <dgm:cxn modelId="{BA394134-F369-4BE1-B31B-4F800CFD729C}" type="presParOf" srcId="{4D13BA96-4579-488D-BCA7-9A53BCA1B00A}" destId="{1F6F7EFF-ED83-4138-962E-74DC65597754}" srcOrd="0" destOrd="0" presId="urn:microsoft.com/office/officeart/2005/8/layout/process3"/>
    <dgm:cxn modelId="{16E41FD4-E6F9-46EA-AF02-F9C8A4407132}" type="presParOf" srcId="{4D13BA96-4579-488D-BCA7-9A53BCA1B00A}" destId="{B3C3B073-B797-458D-81E5-F64100809922}" srcOrd="1" destOrd="0" presId="urn:microsoft.com/office/officeart/2005/8/layout/process3"/>
    <dgm:cxn modelId="{4120F310-ED6F-415E-932D-8D25CAA767D8}" type="presParOf" srcId="{4D13BA96-4579-488D-BCA7-9A53BCA1B00A}" destId="{C161D99F-D929-4C6E-A6C0-614A196C5753}" srcOrd="2" destOrd="0" presId="urn:microsoft.com/office/officeart/2005/8/layout/process3"/>
    <dgm:cxn modelId="{BAECFA18-3F3E-4316-BD63-41A757DBDD41}" type="presParOf" srcId="{25947F21-104F-4B9C-9048-6F440FBC2956}" destId="{457CBBD5-5971-419B-BF4D-5B609BC3590C}" srcOrd="5" destOrd="0" presId="urn:microsoft.com/office/officeart/2005/8/layout/process3"/>
    <dgm:cxn modelId="{68D273CD-24D2-4D6A-860B-33849841B83F}" type="presParOf" srcId="{457CBBD5-5971-419B-BF4D-5B609BC3590C}" destId="{1AD946FE-44A5-45A5-8AEB-3EA2A2931402}" srcOrd="0" destOrd="0" presId="urn:microsoft.com/office/officeart/2005/8/layout/process3"/>
    <dgm:cxn modelId="{926F4602-866F-44F1-8A59-4A13D5B33514}" type="presParOf" srcId="{25947F21-104F-4B9C-9048-6F440FBC2956}" destId="{9AE068B4-88A8-466B-A83B-2DE65BA0ACE9}" srcOrd="6" destOrd="0" presId="urn:microsoft.com/office/officeart/2005/8/layout/process3"/>
    <dgm:cxn modelId="{26CB1E5E-0B62-4AB0-B4D7-7F56BDA6D444}" type="presParOf" srcId="{9AE068B4-88A8-466B-A83B-2DE65BA0ACE9}" destId="{FE49BB55-2981-4DD8-B537-6086824BA3EA}" srcOrd="0" destOrd="0" presId="urn:microsoft.com/office/officeart/2005/8/layout/process3"/>
    <dgm:cxn modelId="{DA6598B5-DB57-4733-8220-114E7D53B1F7}" type="presParOf" srcId="{9AE068B4-88A8-466B-A83B-2DE65BA0ACE9}" destId="{795A7903-1FB3-4316-A1F8-7084CF56A044}" srcOrd="1" destOrd="0" presId="urn:microsoft.com/office/officeart/2005/8/layout/process3"/>
    <dgm:cxn modelId="{CB72BCBD-94A9-4DA2-87E0-4C7467FDE1B0}" type="presParOf" srcId="{9AE068B4-88A8-466B-A83B-2DE65BA0ACE9}" destId="{E9EE1EAE-023D-4C68-B8D8-91F3CC492BDD}"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5B7BE-313D-466B-B2F8-0170D6706F01}">
      <dsp:nvSpPr>
        <dsp:cNvPr id="0" name=""/>
        <dsp:cNvSpPr/>
      </dsp:nvSpPr>
      <dsp:spPr>
        <a:xfrm>
          <a:off x="13288" y="263304"/>
          <a:ext cx="1774393" cy="933942"/>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s-ES" sz="1600" kern="1200" dirty="0"/>
            <a:t>Selección de variables</a:t>
          </a:r>
          <a:endParaRPr lang="es-CO" sz="1600" kern="1200" dirty="0"/>
        </a:p>
      </dsp:txBody>
      <dsp:txXfrm>
        <a:off x="13288" y="263304"/>
        <a:ext cx="1774393" cy="622628"/>
      </dsp:txXfrm>
    </dsp:sp>
    <dsp:sp modelId="{994EF079-70D2-4C11-8EA1-78E3255EEA8A}">
      <dsp:nvSpPr>
        <dsp:cNvPr id="0" name=""/>
        <dsp:cNvSpPr/>
      </dsp:nvSpPr>
      <dsp:spPr>
        <a:xfrm>
          <a:off x="376363" y="885932"/>
          <a:ext cx="1774393" cy="3386250"/>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Correlación lineal</a:t>
          </a:r>
          <a:endParaRPr lang="es-CO" sz="1600" kern="1200" dirty="0"/>
        </a:p>
        <a:p>
          <a:pPr marL="171450" lvl="1" indent="-171450" algn="l" defTabSz="711200">
            <a:lnSpc>
              <a:spcPct val="90000"/>
            </a:lnSpc>
            <a:spcBef>
              <a:spcPct val="0"/>
            </a:spcBef>
            <a:spcAft>
              <a:spcPct val="15000"/>
            </a:spcAft>
            <a:buChar char="•"/>
          </a:pPr>
          <a:r>
            <a:rPr lang="es-ES" sz="1600" kern="1200" dirty="0"/>
            <a:t>Histogramas marginales</a:t>
          </a:r>
          <a:endParaRPr lang="es-CO" sz="1600" kern="1200" dirty="0"/>
        </a:p>
        <a:p>
          <a:pPr marL="171450" lvl="1" indent="-171450" algn="l" defTabSz="711200">
            <a:lnSpc>
              <a:spcPct val="90000"/>
            </a:lnSpc>
            <a:spcBef>
              <a:spcPct val="0"/>
            </a:spcBef>
            <a:spcAft>
              <a:spcPct val="15000"/>
            </a:spcAft>
            <a:buChar char="•"/>
          </a:pPr>
          <a:r>
            <a:rPr lang="es-ES" sz="1600" kern="1200" dirty="0"/>
            <a:t>Análisis de componentes principales</a:t>
          </a:r>
          <a:endParaRPr lang="es-CO" sz="1600" kern="1200" dirty="0"/>
        </a:p>
        <a:p>
          <a:pPr marL="171450" lvl="1" indent="-171450" algn="l" defTabSz="711200">
            <a:lnSpc>
              <a:spcPct val="90000"/>
            </a:lnSpc>
            <a:spcBef>
              <a:spcPct val="0"/>
            </a:spcBef>
            <a:spcAft>
              <a:spcPct val="15000"/>
            </a:spcAft>
            <a:buChar char="•"/>
          </a:pPr>
          <a:r>
            <a:rPr lang="es-ES" sz="1600" kern="1200" dirty="0"/>
            <a:t>Conocimiento del problema</a:t>
          </a:r>
          <a:endParaRPr lang="es-CO" sz="1600" kern="1200" dirty="0"/>
        </a:p>
      </dsp:txBody>
      <dsp:txXfrm>
        <a:off x="428333" y="937902"/>
        <a:ext cx="1670453" cy="3282310"/>
      </dsp:txXfrm>
    </dsp:sp>
    <dsp:sp modelId="{EED33C41-598A-483F-851D-4A9BCF20EB4E}">
      <dsp:nvSpPr>
        <dsp:cNvPr id="0" name=""/>
        <dsp:cNvSpPr/>
      </dsp:nvSpPr>
      <dsp:spPr>
        <a:xfrm>
          <a:off x="2056614" y="353695"/>
          <a:ext cx="570136" cy="44184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2056614" y="442064"/>
        <a:ext cx="437583" cy="265107"/>
      </dsp:txXfrm>
    </dsp:sp>
    <dsp:sp modelId="{A27E2A08-97D4-456D-ABC7-245ABC8BCD5B}">
      <dsp:nvSpPr>
        <dsp:cNvPr id="0" name=""/>
        <dsp:cNvSpPr/>
      </dsp:nvSpPr>
      <dsp:spPr>
        <a:xfrm>
          <a:off x="2863411" y="263304"/>
          <a:ext cx="1774393" cy="93394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s-ES" sz="1600" kern="1200" dirty="0"/>
            <a:t>Selección de </a:t>
          </a:r>
          <a:r>
            <a:rPr lang="es-ES" sz="1600" kern="1200"/>
            <a:t>modelo y horizonte </a:t>
          </a:r>
          <a:endParaRPr lang="es-CO" sz="1600" kern="1200" dirty="0"/>
        </a:p>
      </dsp:txBody>
      <dsp:txXfrm>
        <a:off x="2863411" y="263304"/>
        <a:ext cx="1774393" cy="622628"/>
      </dsp:txXfrm>
    </dsp:sp>
    <dsp:sp modelId="{91FEA9B0-2C49-4574-B4A8-55CF9B65D438}">
      <dsp:nvSpPr>
        <dsp:cNvPr id="0" name=""/>
        <dsp:cNvSpPr/>
      </dsp:nvSpPr>
      <dsp:spPr>
        <a:xfrm>
          <a:off x="3226486" y="885932"/>
          <a:ext cx="1774393" cy="3386250"/>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Selección de una muestra de menor tamaño</a:t>
          </a:r>
          <a:endParaRPr lang="es-CO" sz="1600" kern="1200" dirty="0"/>
        </a:p>
        <a:p>
          <a:pPr marL="171450" lvl="1" indent="-171450" algn="l" defTabSz="711200">
            <a:lnSpc>
              <a:spcPct val="90000"/>
            </a:lnSpc>
            <a:spcBef>
              <a:spcPct val="0"/>
            </a:spcBef>
            <a:spcAft>
              <a:spcPct val="15000"/>
            </a:spcAft>
            <a:buChar char="•"/>
          </a:pPr>
          <a:r>
            <a:rPr lang="es-ES" sz="1600" kern="1200" dirty="0"/>
            <a:t>Pruebas con los modelos “crudos”</a:t>
          </a:r>
          <a:endParaRPr lang="es-CO" sz="1600" kern="1200" dirty="0"/>
        </a:p>
        <a:p>
          <a:pPr marL="171450" lvl="1" indent="-171450" algn="l" defTabSz="711200">
            <a:lnSpc>
              <a:spcPct val="90000"/>
            </a:lnSpc>
            <a:spcBef>
              <a:spcPct val="0"/>
            </a:spcBef>
            <a:spcAft>
              <a:spcPct val="15000"/>
            </a:spcAft>
            <a:buChar char="•"/>
          </a:pPr>
          <a:r>
            <a:rPr lang="es-ES" sz="1600" kern="1200" dirty="0"/>
            <a:t>Comparación de métricas: coeficiente de determinación, MSE y tiempo de computo.  </a:t>
          </a:r>
          <a:endParaRPr lang="es-CO" sz="1600" kern="1200" dirty="0"/>
        </a:p>
      </dsp:txBody>
      <dsp:txXfrm>
        <a:off x="3278456" y="937902"/>
        <a:ext cx="1670453" cy="3282310"/>
      </dsp:txXfrm>
    </dsp:sp>
    <dsp:sp modelId="{C50498D3-EC92-4F77-8A99-A92A02A239D3}">
      <dsp:nvSpPr>
        <dsp:cNvPr id="0" name=""/>
        <dsp:cNvSpPr/>
      </dsp:nvSpPr>
      <dsp:spPr>
        <a:xfrm>
          <a:off x="4906736" y="353695"/>
          <a:ext cx="570136" cy="44184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4906736" y="442064"/>
        <a:ext cx="437583" cy="265107"/>
      </dsp:txXfrm>
    </dsp:sp>
    <dsp:sp modelId="{B3C3B073-B797-458D-81E5-F64100809922}">
      <dsp:nvSpPr>
        <dsp:cNvPr id="0" name=""/>
        <dsp:cNvSpPr/>
      </dsp:nvSpPr>
      <dsp:spPr>
        <a:xfrm>
          <a:off x="5713533" y="263304"/>
          <a:ext cx="1774393" cy="933942"/>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s-ES" sz="1600" kern="1200" dirty="0"/>
            <a:t>Ajuste de hiperparámetros </a:t>
          </a:r>
          <a:endParaRPr lang="es-CO" sz="1600" kern="1200" dirty="0"/>
        </a:p>
      </dsp:txBody>
      <dsp:txXfrm>
        <a:off x="5713533" y="263304"/>
        <a:ext cx="1774393" cy="622628"/>
      </dsp:txXfrm>
    </dsp:sp>
    <dsp:sp modelId="{C161D99F-D929-4C6E-A6C0-614A196C5753}">
      <dsp:nvSpPr>
        <dsp:cNvPr id="0" name=""/>
        <dsp:cNvSpPr/>
      </dsp:nvSpPr>
      <dsp:spPr>
        <a:xfrm>
          <a:off x="6076608" y="885932"/>
          <a:ext cx="1774393" cy="3386250"/>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Instanciado de los modelos seleccionados </a:t>
          </a:r>
          <a:endParaRPr lang="es-CO" sz="1600" kern="1200" dirty="0"/>
        </a:p>
        <a:p>
          <a:pPr marL="171450" lvl="1" indent="-171450" algn="l" defTabSz="711200">
            <a:lnSpc>
              <a:spcPct val="90000"/>
            </a:lnSpc>
            <a:spcBef>
              <a:spcPct val="0"/>
            </a:spcBef>
            <a:spcAft>
              <a:spcPct val="15000"/>
            </a:spcAft>
            <a:buChar char="•"/>
          </a:pPr>
          <a:r>
            <a:rPr lang="es-ES" sz="1600" kern="1200" dirty="0"/>
            <a:t>Uso de la muestra de tamaño reducido</a:t>
          </a:r>
          <a:endParaRPr lang="es-CO" sz="1600" kern="1200" dirty="0"/>
        </a:p>
        <a:p>
          <a:pPr marL="171450" lvl="1" indent="-171450" algn="l" defTabSz="711200">
            <a:lnSpc>
              <a:spcPct val="90000"/>
            </a:lnSpc>
            <a:spcBef>
              <a:spcPct val="0"/>
            </a:spcBef>
            <a:spcAft>
              <a:spcPct val="15000"/>
            </a:spcAft>
            <a:buChar char="•"/>
          </a:pPr>
          <a:r>
            <a:rPr lang="es-ES" sz="1600" kern="1200" dirty="0"/>
            <a:t> Uso de la herramienta </a:t>
          </a:r>
          <a:r>
            <a:rPr lang="es-ES" sz="1600" kern="1200" dirty="0" err="1"/>
            <a:t>GridSearchCV</a:t>
          </a:r>
          <a:r>
            <a:rPr lang="es-ES" sz="1600" kern="1200" dirty="0"/>
            <a:t> de </a:t>
          </a:r>
          <a:r>
            <a:rPr lang="es-ES" sz="1600" kern="1200" dirty="0" err="1"/>
            <a:t>sklearn</a:t>
          </a:r>
          <a:r>
            <a:rPr lang="es-ES" sz="1600" kern="1200" dirty="0"/>
            <a:t> </a:t>
          </a:r>
          <a:endParaRPr lang="es-CO" sz="1600" kern="1200" dirty="0"/>
        </a:p>
      </dsp:txBody>
      <dsp:txXfrm>
        <a:off x="6128578" y="937902"/>
        <a:ext cx="1670453" cy="3282310"/>
      </dsp:txXfrm>
    </dsp:sp>
    <dsp:sp modelId="{457CBBD5-5971-419B-BF4D-5B609BC3590C}">
      <dsp:nvSpPr>
        <dsp:cNvPr id="0" name=""/>
        <dsp:cNvSpPr/>
      </dsp:nvSpPr>
      <dsp:spPr>
        <a:xfrm>
          <a:off x="7756859" y="353695"/>
          <a:ext cx="570136" cy="44184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7756859" y="442064"/>
        <a:ext cx="437583" cy="265107"/>
      </dsp:txXfrm>
    </dsp:sp>
    <dsp:sp modelId="{795A7903-1FB3-4316-A1F8-7084CF56A044}">
      <dsp:nvSpPr>
        <dsp:cNvPr id="0" name=""/>
        <dsp:cNvSpPr/>
      </dsp:nvSpPr>
      <dsp:spPr>
        <a:xfrm>
          <a:off x="8563656" y="263304"/>
          <a:ext cx="1774393" cy="933942"/>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s-ES" sz="1600" kern="1200" dirty="0"/>
            <a:t>Modelación</a:t>
          </a:r>
          <a:endParaRPr lang="es-CO" sz="1600" kern="1200" dirty="0"/>
        </a:p>
      </dsp:txBody>
      <dsp:txXfrm>
        <a:off x="8563656" y="263304"/>
        <a:ext cx="1774393" cy="622628"/>
      </dsp:txXfrm>
    </dsp:sp>
    <dsp:sp modelId="{E9EE1EAE-023D-4C68-B8D8-91F3CC492BDD}">
      <dsp:nvSpPr>
        <dsp:cNvPr id="0" name=""/>
        <dsp:cNvSpPr/>
      </dsp:nvSpPr>
      <dsp:spPr>
        <a:xfrm>
          <a:off x="8926731" y="885932"/>
          <a:ext cx="1774393" cy="3386250"/>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Modelación con variables meteorológicas</a:t>
          </a:r>
          <a:endParaRPr lang="es-CO" sz="1600" kern="1200" dirty="0"/>
        </a:p>
        <a:p>
          <a:pPr marL="342900" lvl="2" indent="-171450" algn="l" defTabSz="711200">
            <a:lnSpc>
              <a:spcPct val="90000"/>
            </a:lnSpc>
            <a:spcBef>
              <a:spcPct val="0"/>
            </a:spcBef>
            <a:spcAft>
              <a:spcPct val="15000"/>
            </a:spcAft>
            <a:buChar char="•"/>
          </a:pPr>
          <a:r>
            <a:rPr lang="es-ES" sz="1600" kern="1200" dirty="0"/>
            <a:t>Entrenamiento</a:t>
          </a:r>
          <a:endParaRPr lang="es-CO" sz="1600" kern="1200" dirty="0"/>
        </a:p>
        <a:p>
          <a:pPr marL="342900" lvl="2" indent="-171450" algn="l" defTabSz="711200">
            <a:lnSpc>
              <a:spcPct val="90000"/>
            </a:lnSpc>
            <a:spcBef>
              <a:spcPct val="0"/>
            </a:spcBef>
            <a:spcAft>
              <a:spcPct val="15000"/>
            </a:spcAft>
            <a:buChar char="•"/>
          </a:pPr>
          <a:r>
            <a:rPr lang="es-ES" sz="1600" kern="1200" dirty="0"/>
            <a:t>Validación</a:t>
          </a:r>
          <a:endParaRPr lang="es-CO" sz="1600" kern="1200" dirty="0"/>
        </a:p>
        <a:p>
          <a:pPr marL="342900" lvl="2" indent="-171450" algn="l" defTabSz="711200">
            <a:lnSpc>
              <a:spcPct val="90000"/>
            </a:lnSpc>
            <a:spcBef>
              <a:spcPct val="0"/>
            </a:spcBef>
            <a:spcAft>
              <a:spcPct val="15000"/>
            </a:spcAft>
            <a:buChar char="•"/>
          </a:pPr>
          <a:r>
            <a:rPr lang="es-ES" sz="1600" kern="1200" dirty="0"/>
            <a:t>Muestra de resultados</a:t>
          </a:r>
          <a:endParaRPr lang="es-CO" sz="1600" kern="1200" dirty="0"/>
        </a:p>
      </dsp:txBody>
      <dsp:txXfrm>
        <a:off x="8978701" y="937902"/>
        <a:ext cx="1670453" cy="32823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FCCCF-6CE4-4683-A3C8-AD52946002FB}" type="datetimeFigureOut">
              <a:rPr lang="es-CO" smtClean="0"/>
              <a:t>10/02/2022</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8715E1-8B37-4683-A7E6-0AD4DABF9ABF}" type="slidenum">
              <a:rPr lang="es-CO" smtClean="0"/>
              <a:t>‹Nº›</a:t>
            </a:fld>
            <a:endParaRPr lang="es-CO" dirty="0"/>
          </a:p>
        </p:txBody>
      </p:sp>
    </p:spTree>
    <p:extLst>
      <p:ext uri="{BB962C8B-B14F-4D97-AF65-F5344CB8AC3E}">
        <p14:creationId xmlns:p14="http://schemas.microsoft.com/office/powerpoint/2010/main" val="388002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6166800"/>
            <a:ext cx="12192000" cy="69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11340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334FF96B-FAC1-4EDB-89C2-DB7771D7CC74}" type="datetime1">
              <a:rPr lang="es-CO" smtClean="0"/>
              <a:t>10/02/2022</a:t>
            </a:fld>
            <a:endParaRPr lang="es-CO" dirty="0"/>
          </a:p>
        </p:txBody>
      </p:sp>
      <p:sp>
        <p:nvSpPr>
          <p:cNvPr id="6" name="Slide Number Placeholder 5"/>
          <p:cNvSpPr>
            <a:spLocks noGrp="1"/>
          </p:cNvSpPr>
          <p:nvPr>
            <p:ph type="sldNum" sz="quarter" idx="12"/>
          </p:nvPr>
        </p:nvSpPr>
        <p:spPr/>
        <p:txBody>
          <a:bodyPr/>
          <a:lstStyle/>
          <a:p>
            <a:fld id="{509499A7-55F7-4CC9-B97E-F76A59D66949}" type="slidenum">
              <a:rPr lang="es-CO" smtClean="0"/>
              <a:t>‹Nº›</a:t>
            </a:fld>
            <a:endParaRPr lang="es-CO"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Imagen 9" descr="Texto&#10;&#10;Descripción generada automáticamente con confianza media">
            <a:extLst>
              <a:ext uri="{FF2B5EF4-FFF2-40B4-BE49-F238E27FC236}">
                <a16:creationId xmlns:a16="http://schemas.microsoft.com/office/drawing/2014/main" id="{23784BF0-29B4-4174-AADE-95DE708D9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4221" y="6224400"/>
            <a:ext cx="1560381" cy="576000"/>
          </a:xfrm>
          <a:prstGeom prst="rect">
            <a:avLst/>
          </a:prstGeom>
        </p:spPr>
      </p:pic>
    </p:spTree>
    <p:extLst>
      <p:ext uri="{BB962C8B-B14F-4D97-AF65-F5344CB8AC3E}">
        <p14:creationId xmlns:p14="http://schemas.microsoft.com/office/powerpoint/2010/main" val="401697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2196127B-2B01-4F97-88B2-FA2AFAF65118}" type="datetime1">
              <a:rPr lang="es-CO" smtClean="0"/>
              <a:t>10/02/2022</a:t>
            </a:fld>
            <a:endParaRPr lang="es-CO"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s-CO" dirty="0"/>
          </a:p>
        </p:txBody>
      </p:sp>
      <p:sp>
        <p:nvSpPr>
          <p:cNvPr id="6" name="Slide Number Placeholder 5"/>
          <p:cNvSpPr>
            <a:spLocks noGrp="1"/>
          </p:cNvSpPr>
          <p:nvPr>
            <p:ph type="sldNum" sz="quarter" idx="12"/>
          </p:nvPr>
        </p:nvSpPr>
        <p:spPr/>
        <p:txBody>
          <a:bodyPr/>
          <a:lstStyle/>
          <a:p>
            <a:fld id="{509499A7-55F7-4CC9-B97E-F76A59D66949}" type="slidenum">
              <a:rPr lang="es-CO" smtClean="0"/>
              <a:t>‹Nº›</a:t>
            </a:fld>
            <a:endParaRPr lang="es-CO" dirty="0"/>
          </a:p>
        </p:txBody>
      </p:sp>
    </p:spTree>
    <p:extLst>
      <p:ext uri="{BB962C8B-B14F-4D97-AF65-F5344CB8AC3E}">
        <p14:creationId xmlns:p14="http://schemas.microsoft.com/office/powerpoint/2010/main" val="553842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3CDF245-1E88-4377-B365-6028C34C42B9}" type="datetime1">
              <a:rPr lang="es-CO" smtClean="0"/>
              <a:t>10/02/2022</a:t>
            </a:fld>
            <a:endParaRPr lang="es-CO"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s-CO" dirty="0"/>
          </a:p>
        </p:txBody>
      </p:sp>
      <p:sp>
        <p:nvSpPr>
          <p:cNvPr id="6" name="Slide Number Placeholder 5"/>
          <p:cNvSpPr>
            <a:spLocks noGrp="1"/>
          </p:cNvSpPr>
          <p:nvPr>
            <p:ph type="sldNum" sz="quarter" idx="12"/>
          </p:nvPr>
        </p:nvSpPr>
        <p:spPr/>
        <p:txBody>
          <a:bodyPr/>
          <a:lstStyle/>
          <a:p>
            <a:fld id="{509499A7-55F7-4CC9-B97E-F76A59D66949}" type="slidenum">
              <a:rPr lang="es-CO" smtClean="0"/>
              <a:t>‹Nº›</a:t>
            </a:fld>
            <a:endParaRPr lang="es-CO" dirty="0"/>
          </a:p>
        </p:txBody>
      </p:sp>
    </p:spTree>
    <p:extLst>
      <p:ext uri="{BB962C8B-B14F-4D97-AF65-F5344CB8AC3E}">
        <p14:creationId xmlns:p14="http://schemas.microsoft.com/office/powerpoint/2010/main" val="2073263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7411D1EE-A318-49E5-B7DB-DDEADE9CDBF0}" type="datetime1">
              <a:rPr lang="es-CO" smtClean="0"/>
              <a:t>10/02/2022</a:t>
            </a:fld>
            <a:endParaRPr lang="es-CO" dirty="0"/>
          </a:p>
        </p:txBody>
      </p:sp>
      <p:sp>
        <p:nvSpPr>
          <p:cNvPr id="6" name="Slide Number Placeholder 5"/>
          <p:cNvSpPr>
            <a:spLocks noGrp="1"/>
          </p:cNvSpPr>
          <p:nvPr>
            <p:ph type="sldNum" sz="quarter" idx="12"/>
          </p:nvPr>
        </p:nvSpPr>
        <p:spPr/>
        <p:txBody>
          <a:bodyPr/>
          <a:lstStyle/>
          <a:p>
            <a:fld id="{509499A7-55F7-4CC9-B97E-F76A59D66949}" type="slidenum">
              <a:rPr lang="es-CO" smtClean="0"/>
              <a:t>‹Nº›</a:t>
            </a:fld>
            <a:endParaRPr lang="es-CO" dirty="0"/>
          </a:p>
        </p:txBody>
      </p:sp>
    </p:spTree>
    <p:extLst>
      <p:ext uri="{BB962C8B-B14F-4D97-AF65-F5344CB8AC3E}">
        <p14:creationId xmlns:p14="http://schemas.microsoft.com/office/powerpoint/2010/main" val="1060921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166800"/>
            <a:ext cx="12188825" cy="69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115605"/>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6" name="Slide Number Placeholder 5"/>
          <p:cNvSpPr>
            <a:spLocks noGrp="1"/>
          </p:cNvSpPr>
          <p:nvPr>
            <p:ph type="sldNum" sz="quarter" idx="12"/>
          </p:nvPr>
        </p:nvSpPr>
        <p:spPr/>
        <p:txBody>
          <a:bodyPr/>
          <a:lstStyle/>
          <a:p>
            <a:fld id="{509499A7-55F7-4CC9-B97E-F76A59D66949}" type="slidenum">
              <a:rPr lang="es-CO" smtClean="0"/>
              <a:t>‹Nº›</a:t>
            </a:fld>
            <a:endParaRPr lang="es-CO"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n 10" descr="Texto&#10;&#10;Descripción generada automáticamente con confianza media">
            <a:extLst>
              <a:ext uri="{FF2B5EF4-FFF2-40B4-BE49-F238E27FC236}">
                <a16:creationId xmlns:a16="http://schemas.microsoft.com/office/drawing/2014/main" id="{09D7808B-6081-460C-938D-02D4180DE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4221" y="6224400"/>
            <a:ext cx="1560381" cy="576000"/>
          </a:xfrm>
          <a:prstGeom prst="rect">
            <a:avLst/>
          </a:prstGeom>
        </p:spPr>
      </p:pic>
    </p:spTree>
    <p:extLst>
      <p:ext uri="{BB962C8B-B14F-4D97-AF65-F5344CB8AC3E}">
        <p14:creationId xmlns:p14="http://schemas.microsoft.com/office/powerpoint/2010/main" val="311996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F7084935-16F0-42B1-B0C8-3EA1F85BD6C0}" type="datetime1">
              <a:rPr lang="es-CO" smtClean="0"/>
              <a:t>10/02/2022</a:t>
            </a:fld>
            <a:endParaRPr lang="es-CO" dirty="0"/>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s-CO" dirty="0"/>
          </a:p>
        </p:txBody>
      </p:sp>
      <p:sp>
        <p:nvSpPr>
          <p:cNvPr id="7" name="Slide Number Placeholder 6"/>
          <p:cNvSpPr>
            <a:spLocks noGrp="1"/>
          </p:cNvSpPr>
          <p:nvPr>
            <p:ph type="sldNum" sz="quarter" idx="12"/>
          </p:nvPr>
        </p:nvSpPr>
        <p:spPr/>
        <p:txBody>
          <a:bodyPr/>
          <a:lstStyle/>
          <a:p>
            <a:fld id="{509499A7-55F7-4CC9-B97E-F76A59D66949}" type="slidenum">
              <a:rPr lang="es-CO" smtClean="0"/>
              <a:t>‹Nº›</a:t>
            </a:fld>
            <a:endParaRPr lang="es-CO" dirty="0"/>
          </a:p>
        </p:txBody>
      </p:sp>
    </p:spTree>
    <p:extLst>
      <p:ext uri="{BB962C8B-B14F-4D97-AF65-F5344CB8AC3E}">
        <p14:creationId xmlns:p14="http://schemas.microsoft.com/office/powerpoint/2010/main" val="286649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5"/>
            <a:ext cx="4937760" cy="32867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2867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DDB5702D-3F36-4F27-8C40-A1E04DC2B158}" type="datetime1">
              <a:rPr lang="es-CO" smtClean="0"/>
              <a:t>10/02/2022</a:t>
            </a:fld>
            <a:endParaRPr lang="es-CO" dirty="0"/>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es-CO" dirty="0"/>
          </a:p>
        </p:txBody>
      </p:sp>
      <p:sp>
        <p:nvSpPr>
          <p:cNvPr id="9" name="Slide Number Placeholder 8"/>
          <p:cNvSpPr>
            <a:spLocks noGrp="1"/>
          </p:cNvSpPr>
          <p:nvPr>
            <p:ph type="sldNum" sz="quarter" idx="12"/>
          </p:nvPr>
        </p:nvSpPr>
        <p:spPr/>
        <p:txBody>
          <a:bodyPr/>
          <a:lstStyle/>
          <a:p>
            <a:fld id="{509499A7-55F7-4CC9-B97E-F76A59D66949}" type="slidenum">
              <a:rPr lang="es-CO" smtClean="0"/>
              <a:t>‹Nº›</a:t>
            </a:fld>
            <a:endParaRPr lang="es-CO" dirty="0"/>
          </a:p>
        </p:txBody>
      </p:sp>
    </p:spTree>
    <p:extLst>
      <p:ext uri="{BB962C8B-B14F-4D97-AF65-F5344CB8AC3E}">
        <p14:creationId xmlns:p14="http://schemas.microsoft.com/office/powerpoint/2010/main" val="3161574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466607D3-3E22-4409-93D2-32D895A1D21E}" type="datetime1">
              <a:rPr lang="es-CO" smtClean="0"/>
              <a:t>10/02/2022</a:t>
            </a:fld>
            <a:endParaRPr lang="es-CO" dirty="0"/>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lang="es-CO" dirty="0"/>
          </a:p>
        </p:txBody>
      </p:sp>
      <p:sp>
        <p:nvSpPr>
          <p:cNvPr id="5" name="Slide Number Placeholder 4"/>
          <p:cNvSpPr>
            <a:spLocks noGrp="1"/>
          </p:cNvSpPr>
          <p:nvPr>
            <p:ph type="sldNum" sz="quarter" idx="12"/>
          </p:nvPr>
        </p:nvSpPr>
        <p:spPr/>
        <p:txBody>
          <a:bodyPr/>
          <a:lstStyle/>
          <a:p>
            <a:fld id="{509499A7-55F7-4CC9-B97E-F76A59D66949}" type="slidenum">
              <a:rPr lang="es-CO" smtClean="0"/>
              <a:t>‹Nº›</a:t>
            </a:fld>
            <a:endParaRPr lang="es-CO" dirty="0"/>
          </a:p>
        </p:txBody>
      </p:sp>
    </p:spTree>
    <p:extLst>
      <p:ext uri="{BB962C8B-B14F-4D97-AF65-F5344CB8AC3E}">
        <p14:creationId xmlns:p14="http://schemas.microsoft.com/office/powerpoint/2010/main" val="3909266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166800"/>
            <a:ext cx="12188825" cy="69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dirty="0"/>
          </a:p>
        </p:txBody>
      </p:sp>
      <p:sp>
        <p:nvSpPr>
          <p:cNvPr id="6" name="Rectangle 5"/>
          <p:cNvSpPr/>
          <p:nvPr/>
        </p:nvSpPr>
        <p:spPr>
          <a:xfrm>
            <a:off x="3175" y="610279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Slide Number Placeholder 8"/>
          <p:cNvSpPr>
            <a:spLocks noGrp="1"/>
          </p:cNvSpPr>
          <p:nvPr>
            <p:ph type="sldNum" sz="quarter" idx="12"/>
          </p:nvPr>
        </p:nvSpPr>
        <p:spPr/>
        <p:txBody>
          <a:bodyPr/>
          <a:lstStyle/>
          <a:p>
            <a:fld id="{509499A7-55F7-4CC9-B97E-F76A59D66949}" type="slidenum">
              <a:rPr lang="es-CO" smtClean="0"/>
              <a:t>‹Nº›</a:t>
            </a:fld>
            <a:endParaRPr lang="es-CO" dirty="0"/>
          </a:p>
        </p:txBody>
      </p:sp>
      <p:pic>
        <p:nvPicPr>
          <p:cNvPr id="3" name="Imagen 2" descr="Texto&#10;&#10;Descripción generada automáticamente con confianza media">
            <a:extLst>
              <a:ext uri="{FF2B5EF4-FFF2-40B4-BE49-F238E27FC236}">
                <a16:creationId xmlns:a16="http://schemas.microsoft.com/office/drawing/2014/main" id="{A85FBE6A-8412-47C5-B556-0D4E9A15C2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5809" y="6224400"/>
            <a:ext cx="1560381" cy="576000"/>
          </a:xfrm>
          <a:prstGeom prst="rect">
            <a:avLst/>
          </a:prstGeom>
        </p:spPr>
      </p:pic>
    </p:spTree>
    <p:extLst>
      <p:ext uri="{BB962C8B-B14F-4D97-AF65-F5344CB8AC3E}">
        <p14:creationId xmlns:p14="http://schemas.microsoft.com/office/powerpoint/2010/main" val="2479802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C6457692-AA21-497E-8E44-4DB6F4EBA2FB}" type="datetime1">
              <a:rPr lang="es-CO" smtClean="0"/>
              <a:t>10/02/2022</a:t>
            </a:fld>
            <a:endParaRPr lang="es-CO" dirty="0"/>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s-CO"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09499A7-55F7-4CC9-B97E-F76A59D66949}" type="slidenum">
              <a:rPr lang="es-CO" smtClean="0"/>
              <a:t>‹Nº›</a:t>
            </a:fld>
            <a:endParaRPr lang="es-CO" dirty="0"/>
          </a:p>
        </p:txBody>
      </p:sp>
      <p:pic>
        <p:nvPicPr>
          <p:cNvPr id="10" name="Imagen 9" descr="Texto&#10;&#10;Descripción generada automáticamente con confianza media">
            <a:extLst>
              <a:ext uri="{FF2B5EF4-FFF2-40B4-BE49-F238E27FC236}">
                <a16:creationId xmlns:a16="http://schemas.microsoft.com/office/drawing/2014/main" id="{204B8B01-4AB0-408F-948A-38B70757C9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7209" y="6224475"/>
            <a:ext cx="1560381" cy="576000"/>
          </a:xfrm>
          <a:prstGeom prst="rect">
            <a:avLst/>
          </a:prstGeom>
        </p:spPr>
      </p:pic>
    </p:spTree>
    <p:extLst>
      <p:ext uri="{BB962C8B-B14F-4D97-AF65-F5344CB8AC3E}">
        <p14:creationId xmlns:p14="http://schemas.microsoft.com/office/powerpoint/2010/main" val="1742396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28AC37BC-5F8A-46EC-A05E-EB214442E1F9}" type="datetime1">
              <a:rPr lang="es-CO" smtClean="0"/>
              <a:t>10/02/2022</a:t>
            </a:fld>
            <a:endParaRPr lang="es-CO" dirty="0"/>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s-CO" dirty="0"/>
          </a:p>
        </p:txBody>
      </p:sp>
      <p:sp>
        <p:nvSpPr>
          <p:cNvPr id="7" name="Slide Number Placeholder 6"/>
          <p:cNvSpPr>
            <a:spLocks noGrp="1"/>
          </p:cNvSpPr>
          <p:nvPr>
            <p:ph type="sldNum" sz="quarter" idx="12"/>
          </p:nvPr>
        </p:nvSpPr>
        <p:spPr/>
        <p:txBody>
          <a:bodyPr/>
          <a:lstStyle/>
          <a:p>
            <a:fld id="{509499A7-55F7-4CC9-B97E-F76A59D66949}" type="slidenum">
              <a:rPr lang="es-CO" smtClean="0"/>
              <a:t>‹Nº›</a:t>
            </a:fld>
            <a:endParaRPr lang="es-CO" dirty="0"/>
          </a:p>
        </p:txBody>
      </p:sp>
    </p:spTree>
    <p:extLst>
      <p:ext uri="{BB962C8B-B14F-4D97-AF65-F5344CB8AC3E}">
        <p14:creationId xmlns:p14="http://schemas.microsoft.com/office/powerpoint/2010/main" val="360063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166951"/>
            <a:ext cx="12192000" cy="691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175" y="6102943"/>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Slide Number Placeholder 5"/>
          <p:cNvSpPr>
            <a:spLocks noGrp="1"/>
          </p:cNvSpPr>
          <p:nvPr>
            <p:ph type="sldNum" sz="quarter" idx="4"/>
          </p:nvPr>
        </p:nvSpPr>
        <p:spPr>
          <a:xfrm>
            <a:off x="10499667" y="6329913"/>
            <a:ext cx="1312025" cy="365125"/>
          </a:xfrm>
          <a:prstGeom prst="rect">
            <a:avLst/>
          </a:prstGeom>
        </p:spPr>
        <p:txBody>
          <a:bodyPr vert="horz" lIns="91440" tIns="45720" rIns="91440" bIns="45720" rtlCol="0" anchor="ctr"/>
          <a:lstStyle>
            <a:lvl1pPr algn="r">
              <a:defRPr sz="1400" b="1">
                <a:solidFill>
                  <a:srgbClr val="FFFFFF"/>
                </a:solidFill>
              </a:defRPr>
            </a:lvl1pPr>
          </a:lstStyle>
          <a:p>
            <a:fld id="{509499A7-55F7-4CC9-B97E-F76A59D66949}" type="slidenum">
              <a:rPr lang="es-CO" smtClean="0"/>
              <a:pPr/>
              <a:t>‹Nº›</a:t>
            </a:fld>
            <a:endParaRPr lang="es-CO"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n 10" descr="Texto&#10;&#10;Descripción generada automáticamente con confianza media">
            <a:extLst>
              <a:ext uri="{FF2B5EF4-FFF2-40B4-BE49-F238E27FC236}">
                <a16:creationId xmlns:a16="http://schemas.microsoft.com/office/drawing/2014/main" id="{07ADD1BA-E3CC-496A-99F0-FADE4D75BAB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346289" y="6224475"/>
            <a:ext cx="1560381" cy="576000"/>
          </a:xfrm>
          <a:prstGeom prst="rect">
            <a:avLst/>
          </a:prstGeom>
        </p:spPr>
      </p:pic>
    </p:spTree>
    <p:extLst>
      <p:ext uri="{BB962C8B-B14F-4D97-AF65-F5344CB8AC3E}">
        <p14:creationId xmlns:p14="http://schemas.microsoft.com/office/powerpoint/2010/main" val="244322726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1CF41B-31D9-4599-9644-2103933FA94B}"/>
              </a:ext>
            </a:extLst>
          </p:cNvPr>
          <p:cNvSpPr>
            <a:spLocks noGrp="1"/>
          </p:cNvSpPr>
          <p:nvPr>
            <p:ph type="ctrTitle"/>
          </p:nvPr>
        </p:nvSpPr>
        <p:spPr/>
        <p:txBody>
          <a:bodyPr>
            <a:normAutofit fontScale="90000"/>
          </a:bodyPr>
          <a:lstStyle/>
          <a:p>
            <a:pPr algn="ctr"/>
            <a:r>
              <a:rPr lang="es-ES" dirty="0"/>
              <a:t>Pronostico de temperatura mínima a partir de variables meteorológicas. </a:t>
            </a:r>
            <a:endParaRPr lang="es-CO" dirty="0"/>
          </a:p>
        </p:txBody>
      </p:sp>
      <p:sp>
        <p:nvSpPr>
          <p:cNvPr id="3" name="Subtítulo 2">
            <a:extLst>
              <a:ext uri="{FF2B5EF4-FFF2-40B4-BE49-F238E27FC236}">
                <a16:creationId xmlns:a16="http://schemas.microsoft.com/office/drawing/2014/main" id="{33D928F4-53AC-451B-B9F2-03F27376BCE2}"/>
              </a:ext>
            </a:extLst>
          </p:cNvPr>
          <p:cNvSpPr>
            <a:spLocks noGrp="1"/>
          </p:cNvSpPr>
          <p:nvPr>
            <p:ph type="subTitle" idx="1"/>
          </p:nvPr>
        </p:nvSpPr>
        <p:spPr/>
        <p:txBody>
          <a:bodyPr/>
          <a:lstStyle/>
          <a:p>
            <a:pPr algn="ctr"/>
            <a:r>
              <a:rPr lang="es-ES" dirty="0"/>
              <a:t>Inteligencia artificial en geociencias</a:t>
            </a:r>
          </a:p>
          <a:p>
            <a:pPr algn="ctr"/>
            <a:r>
              <a:rPr lang="es-ES" dirty="0"/>
              <a:t>Oscar David rivera Ricaurte</a:t>
            </a:r>
            <a:endParaRPr lang="es-CO" dirty="0"/>
          </a:p>
        </p:txBody>
      </p:sp>
      <p:sp>
        <p:nvSpPr>
          <p:cNvPr id="4" name="Marcador de número de diapositiva 3">
            <a:extLst>
              <a:ext uri="{FF2B5EF4-FFF2-40B4-BE49-F238E27FC236}">
                <a16:creationId xmlns:a16="http://schemas.microsoft.com/office/drawing/2014/main" id="{4A86CECB-295B-454B-8001-1104C2C38C87}"/>
              </a:ext>
            </a:extLst>
          </p:cNvPr>
          <p:cNvSpPr>
            <a:spLocks noGrp="1"/>
          </p:cNvSpPr>
          <p:nvPr>
            <p:ph type="sldNum" sz="quarter" idx="12"/>
          </p:nvPr>
        </p:nvSpPr>
        <p:spPr/>
        <p:txBody>
          <a:bodyPr/>
          <a:lstStyle/>
          <a:p>
            <a:fld id="{509499A7-55F7-4CC9-B97E-F76A59D66949}" type="slidenum">
              <a:rPr lang="es-CO" smtClean="0"/>
              <a:t>1</a:t>
            </a:fld>
            <a:endParaRPr lang="es-CO" dirty="0"/>
          </a:p>
        </p:txBody>
      </p:sp>
    </p:spTree>
    <p:extLst>
      <p:ext uri="{BB962C8B-B14F-4D97-AF65-F5344CB8AC3E}">
        <p14:creationId xmlns:p14="http://schemas.microsoft.com/office/powerpoint/2010/main" val="95878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0D834-6CCF-49C8-A719-204738115F3D}"/>
              </a:ext>
            </a:extLst>
          </p:cNvPr>
          <p:cNvSpPr>
            <a:spLocks noGrp="1"/>
          </p:cNvSpPr>
          <p:nvPr>
            <p:ph type="title"/>
          </p:nvPr>
        </p:nvSpPr>
        <p:spPr>
          <a:xfrm>
            <a:off x="1097280" y="286603"/>
            <a:ext cx="6875145" cy="1450757"/>
          </a:xfrm>
        </p:spPr>
        <p:txBody>
          <a:bodyPr>
            <a:normAutofit fontScale="90000"/>
          </a:bodyPr>
          <a:lstStyle/>
          <a:p>
            <a:r>
              <a:rPr lang="es-ES" dirty="0"/>
              <a:t>Regresión lineal: optimización de hiperparámetros </a:t>
            </a:r>
            <a:endParaRPr lang="es-CO" dirty="0"/>
          </a:p>
        </p:txBody>
      </p:sp>
      <p:sp>
        <p:nvSpPr>
          <p:cNvPr id="3" name="Marcador de contenido 2">
            <a:extLst>
              <a:ext uri="{FF2B5EF4-FFF2-40B4-BE49-F238E27FC236}">
                <a16:creationId xmlns:a16="http://schemas.microsoft.com/office/drawing/2014/main" id="{4A1B8DC1-3758-4E02-ABA5-5A0BD3432794}"/>
              </a:ext>
            </a:extLst>
          </p:cNvPr>
          <p:cNvSpPr>
            <a:spLocks noGrp="1"/>
          </p:cNvSpPr>
          <p:nvPr>
            <p:ph sz="half" idx="1"/>
          </p:nvPr>
        </p:nvSpPr>
        <p:spPr>
          <a:xfrm>
            <a:off x="1097280" y="1845734"/>
            <a:ext cx="6665595" cy="4023359"/>
          </a:xfrm>
        </p:spPr>
        <p:txBody>
          <a:bodyPr>
            <a:normAutofit lnSpcReduction="10000"/>
          </a:bodyPr>
          <a:lstStyle/>
          <a:p>
            <a:pPr algn="just">
              <a:buFont typeface="Wingdings" panose="05000000000000000000" pitchFamily="2" charset="2"/>
              <a:buChar char="§"/>
            </a:pPr>
            <a:r>
              <a:rPr lang="es-ES" dirty="0"/>
              <a:t> Para estas pruebas se selecciona el pixel donde las métricas tienen el peor desempeño.</a:t>
            </a:r>
          </a:p>
          <a:p>
            <a:pPr algn="just">
              <a:buFont typeface="Wingdings" panose="05000000000000000000" pitchFamily="2" charset="2"/>
              <a:buChar char="§"/>
            </a:pPr>
            <a:r>
              <a:rPr lang="es-ES" dirty="0"/>
              <a:t> Se usa la función </a:t>
            </a:r>
            <a:r>
              <a:rPr lang="es-ES" dirty="0" err="1"/>
              <a:t>GridSearchCV</a:t>
            </a:r>
            <a:endParaRPr lang="es-ES" dirty="0"/>
          </a:p>
          <a:p>
            <a:pPr algn="just">
              <a:buFont typeface="Wingdings" panose="05000000000000000000" pitchFamily="2" charset="2"/>
              <a:buChar char="§"/>
            </a:pPr>
            <a:r>
              <a:rPr lang="es-ES" dirty="0"/>
              <a:t> Los hiperparámetros y sus características a evaluar serán:</a:t>
            </a:r>
          </a:p>
          <a:p>
            <a:pPr lvl="1" algn="just">
              <a:buFont typeface="Wingdings" panose="05000000000000000000" pitchFamily="2" charset="2"/>
              <a:buChar char="§"/>
            </a:pPr>
            <a:r>
              <a:rPr lang="es-ES" sz="2000" dirty="0"/>
              <a:t>Ajustar intercepto: [Verdadero, </a:t>
            </a:r>
            <a:r>
              <a:rPr lang="es-ES" sz="2000" dirty="0">
                <a:highlight>
                  <a:srgbClr val="FFFF00"/>
                </a:highlight>
              </a:rPr>
              <a:t>falso</a:t>
            </a:r>
            <a:r>
              <a:rPr lang="es-ES" sz="2000" dirty="0"/>
              <a:t>]</a:t>
            </a:r>
          </a:p>
          <a:p>
            <a:pPr lvl="1" algn="just">
              <a:buFont typeface="Wingdings" panose="05000000000000000000" pitchFamily="2" charset="2"/>
              <a:buChar char="§"/>
            </a:pPr>
            <a:r>
              <a:rPr lang="es-ES" sz="2000" dirty="0"/>
              <a:t>Alpha: [0.001,  0.01, 0.1, 1, 5, </a:t>
            </a:r>
            <a:r>
              <a:rPr lang="es-ES" sz="2000" dirty="0">
                <a:highlight>
                  <a:srgbClr val="FFFF00"/>
                </a:highlight>
              </a:rPr>
              <a:t>10</a:t>
            </a:r>
            <a:r>
              <a:rPr lang="es-ES" sz="2000" dirty="0"/>
              <a:t> ]</a:t>
            </a:r>
          </a:p>
          <a:p>
            <a:pPr lvl="1" algn="just">
              <a:buFont typeface="Wingdings" panose="05000000000000000000" pitchFamily="2" charset="2"/>
              <a:buChar char="§"/>
            </a:pPr>
            <a:r>
              <a:rPr lang="es-ES" sz="2000" dirty="0" err="1"/>
              <a:t>Solver</a:t>
            </a:r>
            <a:r>
              <a:rPr lang="es-ES" sz="2000" dirty="0"/>
              <a:t>: [ ‘</a:t>
            </a:r>
            <a:r>
              <a:rPr lang="es-ES" sz="2000" dirty="0" err="1"/>
              <a:t>svd</a:t>
            </a:r>
            <a:r>
              <a:rPr lang="es-ES" sz="2000" dirty="0"/>
              <a:t>’, ‘</a:t>
            </a:r>
            <a:r>
              <a:rPr lang="es-ES" sz="2000" dirty="0" err="1"/>
              <a:t>cholesky</a:t>
            </a:r>
            <a:r>
              <a:rPr lang="es-ES" sz="2000" dirty="0"/>
              <a:t>’, ‘</a:t>
            </a:r>
            <a:r>
              <a:rPr lang="es-ES" sz="2000" dirty="0" err="1"/>
              <a:t>lsqr</a:t>
            </a:r>
            <a:r>
              <a:rPr lang="es-ES" sz="2000" dirty="0"/>
              <a:t>’, ‘</a:t>
            </a:r>
            <a:r>
              <a:rPr lang="es-ES" sz="2000" dirty="0" err="1"/>
              <a:t>sparse_cg</a:t>
            </a:r>
            <a:r>
              <a:rPr lang="es-ES" sz="2000" dirty="0"/>
              <a:t>’, </a:t>
            </a:r>
            <a:r>
              <a:rPr lang="es-ES" sz="2000" dirty="0">
                <a:highlight>
                  <a:srgbClr val="FFFF00"/>
                </a:highlight>
              </a:rPr>
              <a:t>‘</a:t>
            </a:r>
            <a:r>
              <a:rPr lang="es-ES" sz="2000" dirty="0" err="1">
                <a:highlight>
                  <a:srgbClr val="FFFF00"/>
                </a:highlight>
              </a:rPr>
              <a:t>sag</a:t>
            </a:r>
            <a:r>
              <a:rPr lang="es-ES" sz="2000" dirty="0">
                <a:highlight>
                  <a:srgbClr val="FFFF00"/>
                </a:highlight>
              </a:rPr>
              <a:t>’, </a:t>
            </a:r>
            <a:r>
              <a:rPr lang="es-ES" sz="2000" dirty="0"/>
              <a:t>‘saga’]</a:t>
            </a:r>
          </a:p>
          <a:p>
            <a:pPr algn="just">
              <a:buFont typeface="Wingdings" panose="05000000000000000000" pitchFamily="2" charset="2"/>
              <a:buChar char="§"/>
            </a:pPr>
            <a:r>
              <a:rPr lang="es-ES" dirty="0"/>
              <a:t> La optimización no muestra una mejora, las series son casi idénticas. Por el contrario consume mas recursos.</a:t>
            </a:r>
          </a:p>
          <a:p>
            <a:pPr algn="just">
              <a:buFont typeface="Wingdings" panose="05000000000000000000" pitchFamily="2" charset="2"/>
              <a:buChar char="§"/>
            </a:pPr>
            <a:r>
              <a:rPr lang="es-ES" dirty="0"/>
              <a:t> Los coeficientes son casi idénticos y el intercepto es cercano a cero.</a:t>
            </a:r>
          </a:p>
        </p:txBody>
      </p:sp>
      <p:sp>
        <p:nvSpPr>
          <p:cNvPr id="4" name="Marcador de número de diapositiva 3">
            <a:extLst>
              <a:ext uri="{FF2B5EF4-FFF2-40B4-BE49-F238E27FC236}">
                <a16:creationId xmlns:a16="http://schemas.microsoft.com/office/drawing/2014/main" id="{CD0F4169-14CC-4C88-9595-43041A4744B7}"/>
              </a:ext>
            </a:extLst>
          </p:cNvPr>
          <p:cNvSpPr>
            <a:spLocks noGrp="1"/>
          </p:cNvSpPr>
          <p:nvPr>
            <p:ph type="sldNum" sz="quarter" idx="12"/>
          </p:nvPr>
        </p:nvSpPr>
        <p:spPr/>
        <p:txBody>
          <a:bodyPr/>
          <a:lstStyle/>
          <a:p>
            <a:fld id="{509499A7-55F7-4CC9-B97E-F76A59D66949}" type="slidenum">
              <a:rPr lang="es-CO" smtClean="0"/>
              <a:t>10</a:t>
            </a:fld>
            <a:endParaRPr lang="es-CO" dirty="0"/>
          </a:p>
        </p:txBody>
      </p:sp>
      <p:pic>
        <p:nvPicPr>
          <p:cNvPr id="6" name="Imagen 5" descr="Gráfico, Gráfico de líneas, Histograma&#10;&#10;Descripción generada automáticamente">
            <a:extLst>
              <a:ext uri="{FF2B5EF4-FFF2-40B4-BE49-F238E27FC236}">
                <a16:creationId xmlns:a16="http://schemas.microsoft.com/office/drawing/2014/main" id="{64FCFCBA-08AF-441B-935A-9686D5399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000" y="3163353"/>
            <a:ext cx="4320000" cy="2880000"/>
          </a:xfrm>
          <a:prstGeom prst="rect">
            <a:avLst/>
          </a:prstGeom>
        </p:spPr>
      </p:pic>
      <p:pic>
        <p:nvPicPr>
          <p:cNvPr id="12" name="Imagen 11" descr="Gráfico, Gráfico de barras&#10;&#10;Descripción generada automáticamente">
            <a:extLst>
              <a:ext uri="{FF2B5EF4-FFF2-40B4-BE49-F238E27FC236}">
                <a16:creationId xmlns:a16="http://schemas.microsoft.com/office/drawing/2014/main" id="{9B00B328-9060-49E9-93C4-083EA35C0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000" y="283353"/>
            <a:ext cx="4320000" cy="2880000"/>
          </a:xfrm>
          <a:prstGeom prst="rect">
            <a:avLst/>
          </a:prstGeom>
          <a:solidFill>
            <a:schemeClr val="bg1"/>
          </a:solidFill>
        </p:spPr>
      </p:pic>
    </p:spTree>
    <p:extLst>
      <p:ext uri="{BB962C8B-B14F-4D97-AF65-F5344CB8AC3E}">
        <p14:creationId xmlns:p14="http://schemas.microsoft.com/office/powerpoint/2010/main" val="2243451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8552D884-6EA1-4531-92DF-817F22142D5C}"/>
              </a:ext>
            </a:extLst>
          </p:cNvPr>
          <p:cNvPicPr>
            <a:picLocks noChangeAspect="1"/>
          </p:cNvPicPr>
          <p:nvPr/>
        </p:nvPicPr>
        <p:blipFill>
          <a:blip r:embed="rId2"/>
          <a:stretch>
            <a:fillRect/>
          </a:stretch>
        </p:blipFill>
        <p:spPr>
          <a:xfrm>
            <a:off x="238721" y="686227"/>
            <a:ext cx="4030980" cy="4837176"/>
          </a:xfrm>
          <a:prstGeom prst="rect">
            <a:avLst/>
          </a:prstGeom>
        </p:spPr>
      </p:pic>
      <p:pic>
        <p:nvPicPr>
          <p:cNvPr id="14" name="Imagen 13">
            <a:extLst>
              <a:ext uri="{FF2B5EF4-FFF2-40B4-BE49-F238E27FC236}">
                <a16:creationId xmlns:a16="http://schemas.microsoft.com/office/drawing/2014/main" id="{13C2FCB4-BF5F-4248-9DED-09038AA868CC}"/>
              </a:ext>
            </a:extLst>
          </p:cNvPr>
          <p:cNvPicPr>
            <a:picLocks noChangeAspect="1"/>
          </p:cNvPicPr>
          <p:nvPr/>
        </p:nvPicPr>
        <p:blipFill>
          <a:blip r:embed="rId3"/>
          <a:stretch>
            <a:fillRect/>
          </a:stretch>
        </p:blipFill>
        <p:spPr>
          <a:xfrm>
            <a:off x="4269701" y="685003"/>
            <a:ext cx="4032000" cy="4838400"/>
          </a:xfrm>
          <a:prstGeom prst="rect">
            <a:avLst/>
          </a:prstGeom>
        </p:spPr>
      </p:pic>
      <p:sp>
        <p:nvSpPr>
          <p:cNvPr id="2" name="Título 1">
            <a:extLst>
              <a:ext uri="{FF2B5EF4-FFF2-40B4-BE49-F238E27FC236}">
                <a16:creationId xmlns:a16="http://schemas.microsoft.com/office/drawing/2014/main" id="{EFD3BC45-5DCA-40D6-9549-3E5E4EDADEBB}"/>
              </a:ext>
            </a:extLst>
          </p:cNvPr>
          <p:cNvSpPr>
            <a:spLocks noGrp="1"/>
          </p:cNvSpPr>
          <p:nvPr>
            <p:ph type="title"/>
          </p:nvPr>
        </p:nvSpPr>
        <p:spPr>
          <a:xfrm>
            <a:off x="1097280" y="286604"/>
            <a:ext cx="10058400" cy="799246"/>
          </a:xfrm>
        </p:spPr>
        <p:txBody>
          <a:bodyPr/>
          <a:lstStyle/>
          <a:p>
            <a:r>
              <a:rPr lang="es-ES" dirty="0"/>
              <a:t>Regresión lineal: resultados</a:t>
            </a:r>
            <a:endParaRPr lang="es-CO" dirty="0"/>
          </a:p>
        </p:txBody>
      </p:sp>
      <p:sp>
        <p:nvSpPr>
          <p:cNvPr id="4" name="Marcador de número de diapositiva 3">
            <a:extLst>
              <a:ext uri="{FF2B5EF4-FFF2-40B4-BE49-F238E27FC236}">
                <a16:creationId xmlns:a16="http://schemas.microsoft.com/office/drawing/2014/main" id="{8D011E1A-866B-4ACD-BD45-CA4D99CCF6CC}"/>
              </a:ext>
            </a:extLst>
          </p:cNvPr>
          <p:cNvSpPr>
            <a:spLocks noGrp="1"/>
          </p:cNvSpPr>
          <p:nvPr>
            <p:ph type="sldNum" sz="quarter" idx="12"/>
          </p:nvPr>
        </p:nvSpPr>
        <p:spPr/>
        <p:txBody>
          <a:bodyPr/>
          <a:lstStyle/>
          <a:p>
            <a:fld id="{509499A7-55F7-4CC9-B97E-F76A59D66949}" type="slidenum">
              <a:rPr lang="es-CO" smtClean="0"/>
              <a:t>11</a:t>
            </a:fld>
            <a:endParaRPr lang="es-CO" dirty="0"/>
          </a:p>
        </p:txBody>
      </p:sp>
      <p:pic>
        <p:nvPicPr>
          <p:cNvPr id="15" name="Imagen 14">
            <a:extLst>
              <a:ext uri="{FF2B5EF4-FFF2-40B4-BE49-F238E27FC236}">
                <a16:creationId xmlns:a16="http://schemas.microsoft.com/office/drawing/2014/main" id="{3E45A91E-F25D-4992-BA3B-4F87ED64A7FE}"/>
              </a:ext>
            </a:extLst>
          </p:cNvPr>
          <p:cNvPicPr>
            <a:picLocks noChangeAspect="1"/>
          </p:cNvPicPr>
          <p:nvPr/>
        </p:nvPicPr>
        <p:blipFill>
          <a:blip r:embed="rId4"/>
          <a:stretch>
            <a:fillRect/>
          </a:stretch>
        </p:blipFill>
        <p:spPr>
          <a:xfrm>
            <a:off x="8167331" y="391320"/>
            <a:ext cx="4232027" cy="2821351"/>
          </a:xfrm>
          <a:prstGeom prst="rect">
            <a:avLst/>
          </a:prstGeom>
        </p:spPr>
      </p:pic>
      <p:pic>
        <p:nvPicPr>
          <p:cNvPr id="16" name="Imagen 15">
            <a:extLst>
              <a:ext uri="{FF2B5EF4-FFF2-40B4-BE49-F238E27FC236}">
                <a16:creationId xmlns:a16="http://schemas.microsoft.com/office/drawing/2014/main" id="{03CDA124-C0D5-4490-8B02-D5DBEA5B31A9}"/>
              </a:ext>
            </a:extLst>
          </p:cNvPr>
          <p:cNvPicPr>
            <a:picLocks noChangeAspect="1"/>
          </p:cNvPicPr>
          <p:nvPr/>
        </p:nvPicPr>
        <p:blipFill>
          <a:blip r:embed="rId5"/>
          <a:stretch>
            <a:fillRect/>
          </a:stretch>
        </p:blipFill>
        <p:spPr>
          <a:xfrm>
            <a:off x="8167331" y="3212671"/>
            <a:ext cx="4232027" cy="2821351"/>
          </a:xfrm>
          <a:prstGeom prst="rect">
            <a:avLst/>
          </a:prstGeom>
        </p:spPr>
      </p:pic>
      <p:sp>
        <p:nvSpPr>
          <p:cNvPr id="17" name="CuadroTexto 16">
            <a:extLst>
              <a:ext uri="{FF2B5EF4-FFF2-40B4-BE49-F238E27FC236}">
                <a16:creationId xmlns:a16="http://schemas.microsoft.com/office/drawing/2014/main" id="{2BFCB780-D40B-4AA6-83CB-7F15DA9E4377}"/>
              </a:ext>
            </a:extLst>
          </p:cNvPr>
          <p:cNvSpPr txBox="1"/>
          <p:nvPr/>
        </p:nvSpPr>
        <p:spPr>
          <a:xfrm>
            <a:off x="238721" y="5110692"/>
            <a:ext cx="8062980" cy="923330"/>
          </a:xfrm>
          <a:prstGeom prst="rect">
            <a:avLst/>
          </a:prstGeom>
          <a:noFill/>
        </p:spPr>
        <p:txBody>
          <a:bodyPr wrap="square" rtlCol="0">
            <a:spAutoFit/>
          </a:bodyPr>
          <a:lstStyle/>
          <a:p>
            <a:r>
              <a:rPr lang="es-ES" dirty="0"/>
              <a:t>Para el entrenamiento se hizo una integración de la media de los valores y se tomó </a:t>
            </a:r>
          </a:p>
          <a:p>
            <a:r>
              <a:rPr lang="es-ES" dirty="0"/>
              <a:t>una separación de 0,33 para entrenamiento y validación. Una vez ajustado, el modelo se aplicó a todos los pixeles mostrando el desempeño en mapas.</a:t>
            </a:r>
            <a:endParaRPr lang="es-CO" dirty="0"/>
          </a:p>
        </p:txBody>
      </p:sp>
    </p:spTree>
    <p:extLst>
      <p:ext uri="{BB962C8B-B14F-4D97-AF65-F5344CB8AC3E}">
        <p14:creationId xmlns:p14="http://schemas.microsoft.com/office/powerpoint/2010/main" val="309724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708B9-C8C4-40CF-981A-3CC8B9052CB7}"/>
              </a:ext>
            </a:extLst>
          </p:cNvPr>
          <p:cNvSpPr>
            <a:spLocks noGrp="1"/>
          </p:cNvSpPr>
          <p:nvPr>
            <p:ph type="title"/>
          </p:nvPr>
        </p:nvSpPr>
        <p:spPr/>
        <p:txBody>
          <a:bodyPr/>
          <a:lstStyle/>
          <a:p>
            <a:pPr algn="ctr"/>
            <a:r>
              <a:rPr lang="es-ES" dirty="0"/>
              <a:t>Regresión lineal: conclusiones</a:t>
            </a:r>
            <a:endParaRPr lang="es-CO" dirty="0"/>
          </a:p>
        </p:txBody>
      </p:sp>
      <p:sp>
        <p:nvSpPr>
          <p:cNvPr id="4" name="Marcador de número de diapositiva 3">
            <a:extLst>
              <a:ext uri="{FF2B5EF4-FFF2-40B4-BE49-F238E27FC236}">
                <a16:creationId xmlns:a16="http://schemas.microsoft.com/office/drawing/2014/main" id="{D58ED1B0-8E4E-4A90-83EF-7208049DB5BC}"/>
              </a:ext>
            </a:extLst>
          </p:cNvPr>
          <p:cNvSpPr>
            <a:spLocks noGrp="1"/>
          </p:cNvSpPr>
          <p:nvPr>
            <p:ph type="sldNum" sz="quarter" idx="12"/>
          </p:nvPr>
        </p:nvSpPr>
        <p:spPr/>
        <p:txBody>
          <a:bodyPr/>
          <a:lstStyle/>
          <a:p>
            <a:fld id="{509499A7-55F7-4CC9-B97E-F76A59D66949}" type="slidenum">
              <a:rPr lang="es-CO" smtClean="0"/>
              <a:t>12</a:t>
            </a:fld>
            <a:endParaRPr lang="es-CO" dirty="0"/>
          </a:p>
        </p:txBody>
      </p:sp>
      <p:sp>
        <p:nvSpPr>
          <p:cNvPr id="5" name="Marcador de contenido 7">
            <a:extLst>
              <a:ext uri="{FF2B5EF4-FFF2-40B4-BE49-F238E27FC236}">
                <a16:creationId xmlns:a16="http://schemas.microsoft.com/office/drawing/2014/main" id="{CA0E4AB5-A4FB-43ED-98AC-080C41C5449D}"/>
              </a:ext>
            </a:extLst>
          </p:cNvPr>
          <p:cNvSpPr>
            <a:spLocks noGrp="1"/>
          </p:cNvSpPr>
          <p:nvPr>
            <p:ph idx="1"/>
          </p:nvPr>
        </p:nvSpPr>
        <p:spPr>
          <a:xfrm>
            <a:off x="1990725" y="1846263"/>
            <a:ext cx="9164638" cy="4022725"/>
          </a:xfrm>
        </p:spPr>
        <p:txBody>
          <a:bodyPr>
            <a:normAutofit/>
          </a:bodyPr>
          <a:lstStyle/>
          <a:p>
            <a:pPr algn="ctr">
              <a:buFont typeface="Wingdings" panose="05000000000000000000" pitchFamily="2" charset="2"/>
              <a:buChar char="§"/>
            </a:pPr>
            <a:r>
              <a:rPr lang="es-ES" dirty="0"/>
              <a:t> Dado que las diferencias no son notables se termina usando el modelo sin cambio de parámetros. </a:t>
            </a:r>
          </a:p>
          <a:p>
            <a:pPr algn="ctr">
              <a:buFont typeface="Wingdings" panose="05000000000000000000" pitchFamily="2" charset="2"/>
              <a:buChar char="§"/>
            </a:pPr>
            <a:r>
              <a:rPr lang="es-CO" dirty="0"/>
              <a:t> Los coeficientes muestran una clara importancia de la temperatura del día anterior, con lo cual se puede pensar que el modelo se podría reducir a usar solo esta magnitud.</a:t>
            </a:r>
          </a:p>
          <a:p>
            <a:pPr algn="ctr">
              <a:buFont typeface="Wingdings" panose="05000000000000000000" pitchFamily="2" charset="2"/>
              <a:buChar char="§"/>
            </a:pPr>
            <a:r>
              <a:rPr lang="es-CO" dirty="0"/>
              <a:t> Dados los buenos resultados obtenidos se puede pensar en aumentar el periodo de pronostico.</a:t>
            </a:r>
          </a:p>
          <a:p>
            <a:pPr algn="ctr">
              <a:buFont typeface="Wingdings" panose="05000000000000000000" pitchFamily="2" charset="2"/>
              <a:buChar char="§"/>
            </a:pPr>
            <a:r>
              <a:rPr lang="es-CO" dirty="0"/>
              <a:t> Existen zonas que merecen mas atención, sea por medio de un ajuste centrado en ellas o por una revisión de las variables predictoras.</a:t>
            </a:r>
          </a:p>
          <a:p>
            <a:pPr algn="ctr">
              <a:buFont typeface="Wingdings" panose="05000000000000000000" pitchFamily="2" charset="2"/>
              <a:buChar char="§"/>
            </a:pPr>
            <a:r>
              <a:rPr lang="es-CO" dirty="0"/>
              <a:t> No se considera necesario el uso de MLP, en este caso se hará por fines meramente académicos.</a:t>
            </a:r>
          </a:p>
          <a:p>
            <a:pPr marL="0" indent="0" algn="ctr">
              <a:buNone/>
            </a:pPr>
            <a:r>
              <a:rPr lang="es-CO" dirty="0"/>
              <a:t>    </a:t>
            </a:r>
          </a:p>
        </p:txBody>
      </p:sp>
      <p:graphicFrame>
        <p:nvGraphicFramePr>
          <p:cNvPr id="6" name="Tabla 9">
            <a:extLst>
              <a:ext uri="{FF2B5EF4-FFF2-40B4-BE49-F238E27FC236}">
                <a16:creationId xmlns:a16="http://schemas.microsoft.com/office/drawing/2014/main" id="{35F9DF90-D740-4436-A2D8-1DFE1764B9C8}"/>
              </a:ext>
            </a:extLst>
          </p:cNvPr>
          <p:cNvGraphicFramePr>
            <a:graphicFrameLocks noGrp="1"/>
          </p:cNvGraphicFramePr>
          <p:nvPr>
            <p:extLst>
              <p:ext uri="{D42A27DB-BD31-4B8C-83A1-F6EECF244321}">
                <p14:modId xmlns:p14="http://schemas.microsoft.com/office/powerpoint/2010/main" val="2480588166"/>
              </p:ext>
            </p:extLst>
          </p:nvPr>
        </p:nvGraphicFramePr>
        <p:xfrm>
          <a:off x="125758" y="2124287"/>
          <a:ext cx="1821758" cy="2609426"/>
        </p:xfrm>
        <a:graphic>
          <a:graphicData uri="http://schemas.openxmlformats.org/drawingml/2006/table">
            <a:tbl>
              <a:tblPr firstRow="1" bandRow="1">
                <a:tableStyleId>{5C22544A-7EE6-4342-B048-85BDC9FD1C3A}</a:tableStyleId>
              </a:tblPr>
              <a:tblGrid>
                <a:gridCol w="910879">
                  <a:extLst>
                    <a:ext uri="{9D8B030D-6E8A-4147-A177-3AD203B41FA5}">
                      <a16:colId xmlns:a16="http://schemas.microsoft.com/office/drawing/2014/main" val="1532337333"/>
                    </a:ext>
                  </a:extLst>
                </a:gridCol>
                <a:gridCol w="910879">
                  <a:extLst>
                    <a:ext uri="{9D8B030D-6E8A-4147-A177-3AD203B41FA5}">
                      <a16:colId xmlns:a16="http://schemas.microsoft.com/office/drawing/2014/main" val="1825436934"/>
                    </a:ext>
                  </a:extLst>
                </a:gridCol>
              </a:tblGrid>
              <a:tr h="370840">
                <a:tc gridSpan="2">
                  <a:txBody>
                    <a:bodyPr/>
                    <a:lstStyle/>
                    <a:p>
                      <a:pPr algn="ctr"/>
                      <a:r>
                        <a:rPr lang="es-ES" i="0" dirty="0"/>
                        <a:t>Coeficientes LMR</a:t>
                      </a:r>
                      <a:endParaRPr lang="es-CO" i="0" dirty="0"/>
                    </a:p>
                  </a:txBody>
                  <a:tcPr/>
                </a:tc>
                <a:tc hMerge="1">
                  <a:txBody>
                    <a:bodyPr/>
                    <a:lstStyle/>
                    <a:p>
                      <a:endParaRPr lang="es-CO" dirty="0"/>
                    </a:p>
                  </a:txBody>
                  <a:tcPr/>
                </a:tc>
                <a:extLst>
                  <a:ext uri="{0D108BD9-81ED-4DB2-BD59-A6C34878D82A}">
                    <a16:rowId xmlns:a16="http://schemas.microsoft.com/office/drawing/2014/main" val="3895732498"/>
                  </a:ext>
                </a:extLst>
              </a:tr>
              <a:tr h="384386">
                <a:tc>
                  <a:txBody>
                    <a:bodyPr/>
                    <a:lstStyle/>
                    <a:p>
                      <a:r>
                        <a:rPr lang="es-ES" dirty="0"/>
                        <a:t>D2M</a:t>
                      </a:r>
                    </a:p>
                  </a:txBody>
                  <a:tcPr/>
                </a:tc>
                <a:tc>
                  <a:txBody>
                    <a:bodyPr/>
                    <a:lstStyle/>
                    <a:p>
                      <a:pPr algn="r"/>
                      <a:r>
                        <a:rPr lang="es-CO" dirty="0"/>
                        <a:t>0.023 </a:t>
                      </a:r>
                    </a:p>
                  </a:txBody>
                  <a:tcPr/>
                </a:tc>
                <a:extLst>
                  <a:ext uri="{0D108BD9-81ED-4DB2-BD59-A6C34878D82A}">
                    <a16:rowId xmlns:a16="http://schemas.microsoft.com/office/drawing/2014/main" val="3792032169"/>
                  </a:ext>
                </a:extLst>
              </a:tr>
              <a:tr h="370840">
                <a:tc>
                  <a:txBody>
                    <a:bodyPr/>
                    <a:lstStyle/>
                    <a:p>
                      <a:r>
                        <a:rPr lang="es-ES" dirty="0"/>
                        <a:t>LCC</a:t>
                      </a:r>
                      <a:endParaRPr lang="es-CO" dirty="0"/>
                    </a:p>
                  </a:txBody>
                  <a:tcPr/>
                </a:tc>
                <a:tc>
                  <a:txBody>
                    <a:bodyPr/>
                    <a:lstStyle/>
                    <a:p>
                      <a:pPr algn="r"/>
                      <a:r>
                        <a:rPr lang="es-CO" dirty="0"/>
                        <a:t>-0.020</a:t>
                      </a:r>
                    </a:p>
                  </a:txBody>
                  <a:tcPr/>
                </a:tc>
                <a:extLst>
                  <a:ext uri="{0D108BD9-81ED-4DB2-BD59-A6C34878D82A}">
                    <a16:rowId xmlns:a16="http://schemas.microsoft.com/office/drawing/2014/main" val="3679011516"/>
                  </a:ext>
                </a:extLst>
              </a:tr>
              <a:tr h="370840">
                <a:tc>
                  <a:txBody>
                    <a:bodyPr/>
                    <a:lstStyle/>
                    <a:p>
                      <a:r>
                        <a:rPr lang="es-ES" dirty="0"/>
                        <a:t>MN2T</a:t>
                      </a:r>
                      <a:endParaRPr lang="es-CO" dirty="0"/>
                    </a:p>
                  </a:txBody>
                  <a:tcPr/>
                </a:tc>
                <a:tc>
                  <a:txBody>
                    <a:bodyPr/>
                    <a:lstStyle/>
                    <a:p>
                      <a:pPr algn="r"/>
                      <a:r>
                        <a:rPr lang="es-CO" dirty="0"/>
                        <a:t>0.906</a:t>
                      </a:r>
                    </a:p>
                  </a:txBody>
                  <a:tcPr/>
                </a:tc>
                <a:extLst>
                  <a:ext uri="{0D108BD9-81ED-4DB2-BD59-A6C34878D82A}">
                    <a16:rowId xmlns:a16="http://schemas.microsoft.com/office/drawing/2014/main" val="2959295832"/>
                  </a:ext>
                </a:extLst>
              </a:tr>
              <a:tr h="370840">
                <a:tc>
                  <a:txBody>
                    <a:bodyPr/>
                    <a:lstStyle/>
                    <a:p>
                      <a:r>
                        <a:rPr lang="es-ES" dirty="0"/>
                        <a:t>STR</a:t>
                      </a:r>
                      <a:endParaRPr lang="es-CO" dirty="0"/>
                    </a:p>
                  </a:txBody>
                  <a:tcPr/>
                </a:tc>
                <a:tc>
                  <a:txBody>
                    <a:bodyPr/>
                    <a:lstStyle/>
                    <a:p>
                      <a:pPr algn="r"/>
                      <a:r>
                        <a:rPr lang="es-CO" dirty="0"/>
                        <a:t>-0.043 </a:t>
                      </a:r>
                    </a:p>
                  </a:txBody>
                  <a:tcPr/>
                </a:tc>
                <a:extLst>
                  <a:ext uri="{0D108BD9-81ED-4DB2-BD59-A6C34878D82A}">
                    <a16:rowId xmlns:a16="http://schemas.microsoft.com/office/drawing/2014/main" val="3059890822"/>
                  </a:ext>
                </a:extLst>
              </a:tr>
              <a:tr h="370840">
                <a:tc>
                  <a:txBody>
                    <a:bodyPr/>
                    <a:lstStyle/>
                    <a:p>
                      <a:r>
                        <a:rPr lang="es-ES" dirty="0"/>
                        <a:t>TP</a:t>
                      </a:r>
                      <a:endParaRPr lang="es-CO" dirty="0"/>
                    </a:p>
                  </a:txBody>
                  <a:tcPr/>
                </a:tc>
                <a:tc>
                  <a:txBody>
                    <a:bodyPr/>
                    <a:lstStyle/>
                    <a:p>
                      <a:pPr algn="r"/>
                      <a:r>
                        <a:rPr lang="es-CO" dirty="0"/>
                        <a:t>0.040</a:t>
                      </a:r>
                    </a:p>
                  </a:txBody>
                  <a:tcPr/>
                </a:tc>
                <a:extLst>
                  <a:ext uri="{0D108BD9-81ED-4DB2-BD59-A6C34878D82A}">
                    <a16:rowId xmlns:a16="http://schemas.microsoft.com/office/drawing/2014/main" val="3943052615"/>
                  </a:ext>
                </a:extLst>
              </a:tr>
              <a:tr h="370840">
                <a:tc>
                  <a:txBody>
                    <a:bodyPr/>
                    <a:lstStyle/>
                    <a:p>
                      <a:r>
                        <a:rPr lang="es-ES" dirty="0"/>
                        <a:t>U10</a:t>
                      </a:r>
                      <a:endParaRPr lang="es-CO" dirty="0"/>
                    </a:p>
                  </a:txBody>
                  <a:tcPr/>
                </a:tc>
                <a:tc>
                  <a:txBody>
                    <a:bodyPr/>
                    <a:lstStyle/>
                    <a:p>
                      <a:pPr algn="r"/>
                      <a:r>
                        <a:rPr lang="es-CO" dirty="0"/>
                        <a:t>-0.013</a:t>
                      </a:r>
                    </a:p>
                  </a:txBody>
                  <a:tcPr/>
                </a:tc>
                <a:extLst>
                  <a:ext uri="{0D108BD9-81ED-4DB2-BD59-A6C34878D82A}">
                    <a16:rowId xmlns:a16="http://schemas.microsoft.com/office/drawing/2014/main" val="1444022885"/>
                  </a:ext>
                </a:extLst>
              </a:tr>
            </a:tbl>
          </a:graphicData>
        </a:graphic>
      </p:graphicFrame>
    </p:spTree>
    <p:extLst>
      <p:ext uri="{BB962C8B-B14F-4D97-AF65-F5344CB8AC3E}">
        <p14:creationId xmlns:p14="http://schemas.microsoft.com/office/powerpoint/2010/main" val="137414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D889C-3023-4B84-9F03-59F7EDE0D46E}"/>
              </a:ext>
            </a:extLst>
          </p:cNvPr>
          <p:cNvSpPr>
            <a:spLocks noGrp="1"/>
          </p:cNvSpPr>
          <p:nvPr>
            <p:ph type="title"/>
          </p:nvPr>
        </p:nvSpPr>
        <p:spPr>
          <a:xfrm>
            <a:off x="1097280" y="286603"/>
            <a:ext cx="6510151" cy="1450757"/>
          </a:xfrm>
        </p:spPr>
        <p:txBody>
          <a:bodyPr/>
          <a:lstStyle/>
          <a:p>
            <a:r>
              <a:rPr lang="es-ES" dirty="0"/>
              <a:t>MLP: optimización del modelo</a:t>
            </a:r>
            <a:endParaRPr lang="es-CO" dirty="0"/>
          </a:p>
        </p:txBody>
      </p:sp>
      <p:sp>
        <p:nvSpPr>
          <p:cNvPr id="3" name="Marcador de contenido 2">
            <a:extLst>
              <a:ext uri="{FF2B5EF4-FFF2-40B4-BE49-F238E27FC236}">
                <a16:creationId xmlns:a16="http://schemas.microsoft.com/office/drawing/2014/main" id="{34D2BB6F-7EE3-4739-9E10-E07993017915}"/>
              </a:ext>
            </a:extLst>
          </p:cNvPr>
          <p:cNvSpPr>
            <a:spLocks noGrp="1"/>
          </p:cNvSpPr>
          <p:nvPr>
            <p:ph idx="1"/>
          </p:nvPr>
        </p:nvSpPr>
        <p:spPr>
          <a:xfrm>
            <a:off x="1097280" y="1845734"/>
            <a:ext cx="6576139" cy="4023360"/>
          </a:xfrm>
        </p:spPr>
        <p:txBody>
          <a:bodyPr>
            <a:normAutofit lnSpcReduction="10000"/>
          </a:bodyPr>
          <a:lstStyle/>
          <a:p>
            <a:pPr>
              <a:buFont typeface="Wingdings" panose="05000000000000000000" pitchFamily="2" charset="2"/>
              <a:buChar char="§"/>
            </a:pPr>
            <a:r>
              <a:rPr lang="es-ES" dirty="0"/>
              <a:t> Al igual que la regresión lineal se toma el pixel con peores métricas y se usa la herramienta </a:t>
            </a:r>
            <a:r>
              <a:rPr lang="es-ES" dirty="0" err="1"/>
              <a:t>GridSearch</a:t>
            </a:r>
            <a:r>
              <a:rPr lang="es-ES" dirty="0"/>
              <a:t>. Las pruebas se hacen solo cambiando </a:t>
            </a:r>
            <a:r>
              <a:rPr lang="es-ES" dirty="0" err="1"/>
              <a:t>early_stopping</a:t>
            </a:r>
            <a:r>
              <a:rPr lang="es-ES" dirty="0"/>
              <a:t> como verdadero</a:t>
            </a:r>
          </a:p>
          <a:p>
            <a:pPr>
              <a:buFont typeface="Wingdings" panose="05000000000000000000" pitchFamily="2" charset="2"/>
              <a:buChar char="§"/>
            </a:pPr>
            <a:r>
              <a:rPr lang="es-ES" dirty="0"/>
              <a:t> En un principio se evalúan:</a:t>
            </a:r>
          </a:p>
          <a:p>
            <a:pPr lvl="1">
              <a:buFont typeface="Wingdings" panose="05000000000000000000" pitchFamily="2" charset="2"/>
              <a:buChar char="§"/>
            </a:pPr>
            <a:r>
              <a:rPr lang="es-ES" dirty="0"/>
              <a:t>Funciones de activación: </a:t>
            </a:r>
            <a:r>
              <a:rPr lang="es-ES" dirty="0">
                <a:highlight>
                  <a:srgbClr val="FFFF00"/>
                </a:highlight>
              </a:rPr>
              <a:t>[‘</a:t>
            </a:r>
            <a:r>
              <a:rPr lang="es-ES" dirty="0" err="1">
                <a:highlight>
                  <a:srgbClr val="FFFF00"/>
                </a:highlight>
              </a:rPr>
              <a:t>logistic</a:t>
            </a:r>
            <a:r>
              <a:rPr lang="es-ES" dirty="0">
                <a:highlight>
                  <a:srgbClr val="FFFF00"/>
                </a:highlight>
              </a:rPr>
              <a:t>’, </a:t>
            </a:r>
            <a:r>
              <a:rPr lang="es-ES" dirty="0"/>
              <a:t>‘</a:t>
            </a:r>
            <a:r>
              <a:rPr lang="es-ES" dirty="0" err="1"/>
              <a:t>tanh</a:t>
            </a:r>
            <a:r>
              <a:rPr lang="es-ES" dirty="0"/>
              <a:t>’, ‘</a:t>
            </a:r>
            <a:r>
              <a:rPr lang="es-ES" dirty="0" err="1"/>
              <a:t>relu</a:t>
            </a:r>
            <a:r>
              <a:rPr lang="es-ES" dirty="0"/>
              <a:t>’]</a:t>
            </a:r>
          </a:p>
          <a:p>
            <a:pPr lvl="1">
              <a:buFont typeface="Wingdings" panose="05000000000000000000" pitchFamily="2" charset="2"/>
              <a:buChar char="§"/>
            </a:pPr>
            <a:r>
              <a:rPr lang="es-ES" dirty="0" err="1"/>
              <a:t>Solver</a:t>
            </a:r>
            <a:r>
              <a:rPr lang="es-ES" dirty="0"/>
              <a:t> = </a:t>
            </a:r>
            <a:r>
              <a:rPr lang="es-ES" dirty="0">
                <a:highlight>
                  <a:srgbClr val="FFFF00"/>
                </a:highlight>
              </a:rPr>
              <a:t>[‘</a:t>
            </a:r>
            <a:r>
              <a:rPr lang="es-ES" dirty="0" err="1">
                <a:highlight>
                  <a:srgbClr val="FFFF00"/>
                </a:highlight>
              </a:rPr>
              <a:t>lbfgs</a:t>
            </a:r>
            <a:r>
              <a:rPr lang="es-ES" dirty="0">
                <a:highlight>
                  <a:srgbClr val="FFFF00"/>
                </a:highlight>
              </a:rPr>
              <a:t>’, </a:t>
            </a:r>
            <a:r>
              <a:rPr lang="es-ES" dirty="0"/>
              <a:t>‘</a:t>
            </a:r>
            <a:r>
              <a:rPr lang="es-ES" dirty="0" err="1"/>
              <a:t>sgd</a:t>
            </a:r>
            <a:r>
              <a:rPr lang="es-ES" dirty="0"/>
              <a:t>’, ‘</a:t>
            </a:r>
            <a:r>
              <a:rPr lang="es-ES" dirty="0" err="1"/>
              <a:t>adam</a:t>
            </a:r>
            <a:r>
              <a:rPr lang="es-ES" dirty="0"/>
              <a:t>’]</a:t>
            </a:r>
          </a:p>
          <a:p>
            <a:pPr lvl="1">
              <a:buFont typeface="Wingdings" panose="05000000000000000000" pitchFamily="2" charset="2"/>
              <a:buChar char="§"/>
            </a:pPr>
            <a:r>
              <a:rPr lang="es-ES" dirty="0" err="1"/>
              <a:t>learning_rate</a:t>
            </a:r>
            <a:r>
              <a:rPr lang="es-ES" dirty="0"/>
              <a:t> = [‘</a:t>
            </a:r>
            <a:r>
              <a:rPr lang="es-ES" dirty="0" err="1"/>
              <a:t>invscaling</a:t>
            </a:r>
            <a:r>
              <a:rPr lang="es-ES" dirty="0"/>
              <a:t>’, ‘adaptive’]</a:t>
            </a:r>
          </a:p>
          <a:p>
            <a:pPr lvl="1">
              <a:buFont typeface="Wingdings" panose="05000000000000000000" pitchFamily="2" charset="2"/>
              <a:buChar char="§"/>
            </a:pPr>
            <a:r>
              <a:rPr lang="es-ES" dirty="0" err="1"/>
              <a:t>warm_start</a:t>
            </a:r>
            <a:r>
              <a:rPr lang="es-ES" dirty="0"/>
              <a:t> =[Verdadero, </a:t>
            </a:r>
            <a:r>
              <a:rPr lang="es-ES" dirty="0">
                <a:highlight>
                  <a:srgbClr val="FFFF00"/>
                </a:highlight>
              </a:rPr>
              <a:t>Falso</a:t>
            </a:r>
            <a:r>
              <a:rPr lang="es-ES" dirty="0"/>
              <a:t>]</a:t>
            </a:r>
          </a:p>
          <a:p>
            <a:pPr>
              <a:buFont typeface="Wingdings" panose="05000000000000000000" pitchFamily="2" charset="2"/>
              <a:buChar char="§"/>
            </a:pPr>
            <a:r>
              <a:rPr lang="es-ES" dirty="0"/>
              <a:t> Posteriormente se evalúa también la arquitectura:</a:t>
            </a:r>
          </a:p>
          <a:p>
            <a:pPr lvl="1">
              <a:buFont typeface="Wingdings" panose="05000000000000000000" pitchFamily="2" charset="2"/>
              <a:buChar char="§"/>
            </a:pPr>
            <a:r>
              <a:rPr lang="es-ES" dirty="0"/>
              <a:t>(6,6), (6,12), (6,3), (3,6,3), (3,3), </a:t>
            </a:r>
            <a:r>
              <a:rPr lang="es-ES" dirty="0">
                <a:highlight>
                  <a:srgbClr val="FFFF00"/>
                </a:highlight>
              </a:rPr>
              <a:t>(12,6), </a:t>
            </a:r>
            <a:r>
              <a:rPr lang="es-ES" dirty="0"/>
              <a:t>(3,3,3), (6,6,6)</a:t>
            </a:r>
          </a:p>
          <a:p>
            <a:pPr>
              <a:buFont typeface="Wingdings" panose="05000000000000000000" pitchFamily="2" charset="2"/>
              <a:buChar char="§"/>
            </a:pPr>
            <a:r>
              <a:rPr lang="es-ES" dirty="0"/>
              <a:t> Al igual que LMR no se muestra mejora, exceptuando en el tiempo de computo. </a:t>
            </a:r>
            <a:endParaRPr lang="es-CO" dirty="0"/>
          </a:p>
        </p:txBody>
      </p:sp>
      <p:sp>
        <p:nvSpPr>
          <p:cNvPr id="4" name="Marcador de número de diapositiva 3">
            <a:extLst>
              <a:ext uri="{FF2B5EF4-FFF2-40B4-BE49-F238E27FC236}">
                <a16:creationId xmlns:a16="http://schemas.microsoft.com/office/drawing/2014/main" id="{640F7FD7-A910-44C6-9D99-EBAB429407F9}"/>
              </a:ext>
            </a:extLst>
          </p:cNvPr>
          <p:cNvSpPr>
            <a:spLocks noGrp="1"/>
          </p:cNvSpPr>
          <p:nvPr>
            <p:ph type="sldNum" sz="quarter" idx="12"/>
          </p:nvPr>
        </p:nvSpPr>
        <p:spPr/>
        <p:txBody>
          <a:bodyPr/>
          <a:lstStyle/>
          <a:p>
            <a:fld id="{509499A7-55F7-4CC9-B97E-F76A59D66949}" type="slidenum">
              <a:rPr lang="es-CO" smtClean="0"/>
              <a:t>13</a:t>
            </a:fld>
            <a:endParaRPr lang="es-CO" dirty="0"/>
          </a:p>
        </p:txBody>
      </p:sp>
      <p:pic>
        <p:nvPicPr>
          <p:cNvPr id="6" name="Imagen 5" descr="Gráfico, Gráfico de barras&#10;&#10;Descripción generada automáticamente">
            <a:extLst>
              <a:ext uri="{FF2B5EF4-FFF2-40B4-BE49-F238E27FC236}">
                <a16:creationId xmlns:a16="http://schemas.microsoft.com/office/drawing/2014/main" id="{1FADC3EE-0D0B-4B67-87C9-728497107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431" y="135068"/>
            <a:ext cx="4680000" cy="3120000"/>
          </a:xfrm>
          <a:prstGeom prst="rect">
            <a:avLst/>
          </a:prstGeom>
          <a:solidFill>
            <a:schemeClr val="bg1"/>
          </a:solidFill>
        </p:spPr>
      </p:pic>
      <p:pic>
        <p:nvPicPr>
          <p:cNvPr id="8" name="Imagen 7" descr="Gráfico, Gráfico de líneas&#10;&#10;Descripción generada automáticamente">
            <a:extLst>
              <a:ext uri="{FF2B5EF4-FFF2-40B4-BE49-F238E27FC236}">
                <a16:creationId xmlns:a16="http://schemas.microsoft.com/office/drawing/2014/main" id="{1205B5DE-1858-4B48-AB89-02D336966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525" y="3002081"/>
            <a:ext cx="4680000" cy="3120000"/>
          </a:xfrm>
          <a:prstGeom prst="rect">
            <a:avLst/>
          </a:prstGeom>
        </p:spPr>
      </p:pic>
    </p:spTree>
    <p:extLst>
      <p:ext uri="{BB962C8B-B14F-4D97-AF65-F5344CB8AC3E}">
        <p14:creationId xmlns:p14="http://schemas.microsoft.com/office/powerpoint/2010/main" val="2056750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Gráfico, Gráfico en cascada&#10;&#10;Descripción generada automáticamente">
            <a:extLst>
              <a:ext uri="{FF2B5EF4-FFF2-40B4-BE49-F238E27FC236}">
                <a16:creationId xmlns:a16="http://schemas.microsoft.com/office/drawing/2014/main" id="{42967762-7F7E-4E38-BC79-6DE5FF32F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5274" y="686227"/>
            <a:ext cx="4032000" cy="4838400"/>
          </a:xfrm>
          <a:prstGeom prst="rect">
            <a:avLst/>
          </a:prstGeom>
          <a:solidFill>
            <a:schemeClr val="bg1"/>
          </a:solidFill>
        </p:spPr>
      </p:pic>
      <p:pic>
        <p:nvPicPr>
          <p:cNvPr id="7" name="Imagen 6" descr="Gráfico&#10;&#10;Descripción generada automáticamente">
            <a:extLst>
              <a:ext uri="{FF2B5EF4-FFF2-40B4-BE49-F238E27FC236}">
                <a16:creationId xmlns:a16="http://schemas.microsoft.com/office/drawing/2014/main" id="{589702D7-135A-4DDE-B24C-CA67BA41A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26" y="686227"/>
            <a:ext cx="4032000" cy="4838400"/>
          </a:xfrm>
          <a:prstGeom prst="rect">
            <a:avLst/>
          </a:prstGeom>
          <a:solidFill>
            <a:schemeClr val="bg1"/>
          </a:solidFill>
        </p:spPr>
      </p:pic>
      <p:sp>
        <p:nvSpPr>
          <p:cNvPr id="4" name="Marcador de número de diapositiva 3">
            <a:extLst>
              <a:ext uri="{FF2B5EF4-FFF2-40B4-BE49-F238E27FC236}">
                <a16:creationId xmlns:a16="http://schemas.microsoft.com/office/drawing/2014/main" id="{C04BAEEE-D01D-4529-B5B7-9177E62A6C5D}"/>
              </a:ext>
            </a:extLst>
          </p:cNvPr>
          <p:cNvSpPr>
            <a:spLocks noGrp="1"/>
          </p:cNvSpPr>
          <p:nvPr>
            <p:ph type="sldNum" sz="quarter" idx="12"/>
          </p:nvPr>
        </p:nvSpPr>
        <p:spPr/>
        <p:txBody>
          <a:bodyPr/>
          <a:lstStyle/>
          <a:p>
            <a:fld id="{509499A7-55F7-4CC9-B97E-F76A59D66949}" type="slidenum">
              <a:rPr lang="es-CO" smtClean="0"/>
              <a:t>14</a:t>
            </a:fld>
            <a:endParaRPr lang="es-CO" dirty="0"/>
          </a:p>
        </p:txBody>
      </p:sp>
      <p:sp>
        <p:nvSpPr>
          <p:cNvPr id="5" name="Título 1">
            <a:extLst>
              <a:ext uri="{FF2B5EF4-FFF2-40B4-BE49-F238E27FC236}">
                <a16:creationId xmlns:a16="http://schemas.microsoft.com/office/drawing/2014/main" id="{50FC645A-9A23-4006-A12A-6BB12AA9DC7C}"/>
              </a:ext>
            </a:extLst>
          </p:cNvPr>
          <p:cNvSpPr txBox="1">
            <a:spLocks/>
          </p:cNvSpPr>
          <p:nvPr/>
        </p:nvSpPr>
        <p:spPr>
          <a:xfrm>
            <a:off x="1097280" y="286604"/>
            <a:ext cx="10058400" cy="79924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a:t>MLP: resultados</a:t>
            </a:r>
            <a:endParaRPr lang="es-CO" dirty="0"/>
          </a:p>
        </p:txBody>
      </p:sp>
      <p:sp>
        <p:nvSpPr>
          <p:cNvPr id="14" name="CuadroTexto 13">
            <a:extLst>
              <a:ext uri="{FF2B5EF4-FFF2-40B4-BE49-F238E27FC236}">
                <a16:creationId xmlns:a16="http://schemas.microsoft.com/office/drawing/2014/main" id="{977A1B3A-7415-47BD-A960-7D990438EAC6}"/>
              </a:ext>
            </a:extLst>
          </p:cNvPr>
          <p:cNvSpPr txBox="1"/>
          <p:nvPr/>
        </p:nvSpPr>
        <p:spPr>
          <a:xfrm>
            <a:off x="273377" y="5155295"/>
            <a:ext cx="8000365" cy="923330"/>
          </a:xfrm>
          <a:prstGeom prst="rect">
            <a:avLst/>
          </a:prstGeom>
          <a:noFill/>
        </p:spPr>
        <p:txBody>
          <a:bodyPr wrap="square" rtlCol="0">
            <a:spAutoFit/>
          </a:bodyPr>
          <a:lstStyle/>
          <a:p>
            <a:pPr algn="just"/>
            <a:r>
              <a:rPr lang="es-ES" dirty="0"/>
              <a:t>EL modelo MLP mostró resultados idénticos a la regresión lineal aunque al parecer mejora los tiempos de computo, al igual que en la cantidad de datos necesaria para entrenar, con lo cual puede que sea recomendable su uso por encima del LMR.</a:t>
            </a:r>
            <a:endParaRPr lang="es-CO" dirty="0"/>
          </a:p>
        </p:txBody>
      </p:sp>
      <p:pic>
        <p:nvPicPr>
          <p:cNvPr id="3" name="Imagen 2" descr="Un conjunto de letras blancas en un fondo blanco&#10;&#10;Descripción generada automáticamente con confianza baja">
            <a:extLst>
              <a:ext uri="{FF2B5EF4-FFF2-40B4-BE49-F238E27FC236}">
                <a16:creationId xmlns:a16="http://schemas.microsoft.com/office/drawing/2014/main" id="{C1BDE0E5-D183-4B24-8770-C4B352447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742" y="189465"/>
            <a:ext cx="4233600" cy="2822400"/>
          </a:xfrm>
          <a:prstGeom prst="rect">
            <a:avLst/>
          </a:prstGeom>
          <a:solidFill>
            <a:schemeClr val="bg1"/>
          </a:solidFill>
        </p:spPr>
      </p:pic>
      <p:pic>
        <p:nvPicPr>
          <p:cNvPr id="6" name="Imagen 5">
            <a:extLst>
              <a:ext uri="{FF2B5EF4-FFF2-40B4-BE49-F238E27FC236}">
                <a16:creationId xmlns:a16="http://schemas.microsoft.com/office/drawing/2014/main" id="{6369C21F-810F-4CBF-ADDD-DFEC2F622277}"/>
              </a:ext>
            </a:extLst>
          </p:cNvPr>
          <p:cNvPicPr>
            <a:picLocks noChangeAspect="1"/>
          </p:cNvPicPr>
          <p:nvPr/>
        </p:nvPicPr>
        <p:blipFill>
          <a:blip r:embed="rId5"/>
          <a:stretch>
            <a:fillRect/>
          </a:stretch>
        </p:blipFill>
        <p:spPr>
          <a:xfrm>
            <a:off x="8273742" y="3101779"/>
            <a:ext cx="4233600" cy="2822400"/>
          </a:xfrm>
          <a:prstGeom prst="rect">
            <a:avLst/>
          </a:prstGeom>
        </p:spPr>
      </p:pic>
    </p:spTree>
    <p:extLst>
      <p:ext uri="{BB962C8B-B14F-4D97-AF65-F5344CB8AC3E}">
        <p14:creationId xmlns:p14="http://schemas.microsoft.com/office/powerpoint/2010/main" val="331194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7426AB-EC5C-45E2-AE59-8495602FA981}"/>
              </a:ext>
            </a:extLst>
          </p:cNvPr>
          <p:cNvSpPr>
            <a:spLocks noGrp="1"/>
          </p:cNvSpPr>
          <p:nvPr>
            <p:ph type="title"/>
          </p:nvPr>
        </p:nvSpPr>
        <p:spPr/>
        <p:txBody>
          <a:bodyPr/>
          <a:lstStyle/>
          <a:p>
            <a:pPr algn="ctr"/>
            <a:r>
              <a:rPr lang="es-ES" dirty="0"/>
              <a:t>Conclusiones </a:t>
            </a:r>
            <a:endParaRPr lang="es-CO" dirty="0"/>
          </a:p>
        </p:txBody>
      </p:sp>
      <p:sp>
        <p:nvSpPr>
          <p:cNvPr id="3" name="Marcador de contenido 2">
            <a:extLst>
              <a:ext uri="{FF2B5EF4-FFF2-40B4-BE49-F238E27FC236}">
                <a16:creationId xmlns:a16="http://schemas.microsoft.com/office/drawing/2014/main" id="{63DE8581-E619-44AE-AEA5-36E6DA404E8F}"/>
              </a:ext>
            </a:extLst>
          </p:cNvPr>
          <p:cNvSpPr>
            <a:spLocks noGrp="1"/>
          </p:cNvSpPr>
          <p:nvPr>
            <p:ph idx="1"/>
          </p:nvPr>
        </p:nvSpPr>
        <p:spPr/>
        <p:txBody>
          <a:bodyPr>
            <a:normAutofit fontScale="92500" lnSpcReduction="20000"/>
          </a:bodyPr>
          <a:lstStyle/>
          <a:p>
            <a:pPr algn="ctr">
              <a:buFont typeface="Wingdings" panose="05000000000000000000" pitchFamily="2" charset="2"/>
              <a:buChar char="§"/>
            </a:pPr>
            <a:r>
              <a:rPr lang="es-ES" dirty="0"/>
              <a:t> Los modelos superaron ampliamente las expectativas y mostraron un desempeño destacado. Esto además del ejercicio de optimización se puede deber a la calidad y extensión de los datos.</a:t>
            </a:r>
          </a:p>
          <a:p>
            <a:pPr algn="ctr">
              <a:buFont typeface="Wingdings" panose="05000000000000000000" pitchFamily="2" charset="2"/>
              <a:buChar char="§"/>
            </a:pPr>
            <a:r>
              <a:rPr lang="es-ES" dirty="0"/>
              <a:t> Las soluciones tienen resultados similares pero se recomienda el uso de MLP.</a:t>
            </a:r>
          </a:p>
          <a:p>
            <a:pPr algn="ctr">
              <a:buFont typeface="Wingdings" panose="05000000000000000000" pitchFamily="2" charset="2"/>
              <a:buChar char="§"/>
            </a:pPr>
            <a:r>
              <a:rPr lang="es-ES" dirty="0"/>
              <a:t> Si bien puede parecer poco útil el proceso de selección de variables ayuda a entender un poco mejor la relación de las variables.</a:t>
            </a:r>
          </a:p>
          <a:p>
            <a:pPr algn="ctr">
              <a:buFont typeface="Wingdings" panose="05000000000000000000" pitchFamily="2" charset="2"/>
              <a:buChar char="§"/>
            </a:pPr>
            <a:r>
              <a:rPr lang="es-ES" dirty="0"/>
              <a:t> Se puede explorar posteriormente si el horizonte puede ser extendido aun mas y también cual es el aporte que hacen las variables distintas a la temperatura mínima.</a:t>
            </a:r>
          </a:p>
          <a:p>
            <a:pPr algn="ctr">
              <a:buFont typeface="Wingdings" panose="05000000000000000000" pitchFamily="2" charset="2"/>
              <a:buChar char="§"/>
            </a:pPr>
            <a:r>
              <a:rPr lang="es-ES" dirty="0"/>
              <a:t> Otro experimento puede ser usar solo la temperatura mínima solo con un rezago de 1 hora y que el modelo use sus salidas. </a:t>
            </a:r>
          </a:p>
          <a:p>
            <a:pPr algn="ctr">
              <a:buFont typeface="Wingdings" panose="05000000000000000000" pitchFamily="2" charset="2"/>
              <a:buChar char="§"/>
            </a:pPr>
            <a:r>
              <a:rPr lang="es-ES" dirty="0"/>
              <a:t> Viendo los resultados obtenidos se puede pensar también en usar estos métodos para clasificar heladas según ERA5.</a:t>
            </a:r>
          </a:p>
          <a:p>
            <a:pPr algn="ctr">
              <a:buFont typeface="Wingdings" panose="05000000000000000000" pitchFamily="2" charset="2"/>
              <a:buChar char="§"/>
            </a:pPr>
            <a:r>
              <a:rPr lang="es-CO" dirty="0"/>
              <a:t> Posteriormente se pueden explorar también los puntos en los cuales el desempeño es inferior al promedio.</a:t>
            </a:r>
          </a:p>
        </p:txBody>
      </p:sp>
      <p:sp>
        <p:nvSpPr>
          <p:cNvPr id="4" name="Marcador de número de diapositiva 3">
            <a:extLst>
              <a:ext uri="{FF2B5EF4-FFF2-40B4-BE49-F238E27FC236}">
                <a16:creationId xmlns:a16="http://schemas.microsoft.com/office/drawing/2014/main" id="{7F415CB3-69B7-4A92-A694-ED0BC884217C}"/>
              </a:ext>
            </a:extLst>
          </p:cNvPr>
          <p:cNvSpPr>
            <a:spLocks noGrp="1"/>
          </p:cNvSpPr>
          <p:nvPr>
            <p:ph type="sldNum" sz="quarter" idx="12"/>
          </p:nvPr>
        </p:nvSpPr>
        <p:spPr/>
        <p:txBody>
          <a:bodyPr/>
          <a:lstStyle/>
          <a:p>
            <a:fld id="{509499A7-55F7-4CC9-B97E-F76A59D66949}" type="slidenum">
              <a:rPr lang="es-CO" smtClean="0"/>
              <a:t>15</a:t>
            </a:fld>
            <a:endParaRPr lang="es-CO" dirty="0"/>
          </a:p>
        </p:txBody>
      </p:sp>
    </p:spTree>
    <p:extLst>
      <p:ext uri="{BB962C8B-B14F-4D97-AF65-F5344CB8AC3E}">
        <p14:creationId xmlns:p14="http://schemas.microsoft.com/office/powerpoint/2010/main" val="173246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097A25-E11E-4F60-9511-03D534DB86BF}"/>
              </a:ext>
            </a:extLst>
          </p:cNvPr>
          <p:cNvSpPr>
            <a:spLocks noGrp="1"/>
          </p:cNvSpPr>
          <p:nvPr>
            <p:ph type="title"/>
          </p:nvPr>
        </p:nvSpPr>
        <p:spPr/>
        <p:txBody>
          <a:bodyPr/>
          <a:lstStyle/>
          <a:p>
            <a:pPr algn="ctr"/>
            <a:r>
              <a:rPr lang="es-ES" dirty="0"/>
              <a:t>¡Gracias!</a:t>
            </a:r>
            <a:endParaRPr lang="es-CO" dirty="0"/>
          </a:p>
        </p:txBody>
      </p:sp>
      <p:sp>
        <p:nvSpPr>
          <p:cNvPr id="4" name="Marcador de número de diapositiva 3">
            <a:extLst>
              <a:ext uri="{FF2B5EF4-FFF2-40B4-BE49-F238E27FC236}">
                <a16:creationId xmlns:a16="http://schemas.microsoft.com/office/drawing/2014/main" id="{F18611EF-C8A6-433A-87E6-FE3176461269}"/>
              </a:ext>
            </a:extLst>
          </p:cNvPr>
          <p:cNvSpPr>
            <a:spLocks noGrp="1"/>
          </p:cNvSpPr>
          <p:nvPr>
            <p:ph type="sldNum" sz="quarter" idx="12"/>
          </p:nvPr>
        </p:nvSpPr>
        <p:spPr/>
        <p:txBody>
          <a:bodyPr/>
          <a:lstStyle/>
          <a:p>
            <a:fld id="{509499A7-55F7-4CC9-B97E-F76A59D66949}" type="slidenum">
              <a:rPr lang="es-CO" smtClean="0"/>
              <a:t>16</a:t>
            </a:fld>
            <a:endParaRPr lang="es-CO" dirty="0"/>
          </a:p>
        </p:txBody>
      </p:sp>
    </p:spTree>
    <p:extLst>
      <p:ext uri="{BB962C8B-B14F-4D97-AF65-F5344CB8AC3E}">
        <p14:creationId xmlns:p14="http://schemas.microsoft.com/office/powerpoint/2010/main" val="1561536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D306FA-5570-46B6-BF91-1D73D7B1F794}"/>
              </a:ext>
            </a:extLst>
          </p:cNvPr>
          <p:cNvSpPr>
            <a:spLocks noGrp="1"/>
          </p:cNvSpPr>
          <p:nvPr>
            <p:ph type="title"/>
          </p:nvPr>
        </p:nvSpPr>
        <p:spPr/>
        <p:txBody>
          <a:bodyPr/>
          <a:lstStyle/>
          <a:p>
            <a:r>
              <a:rPr lang="es-ES" dirty="0"/>
              <a:t>Introducción </a:t>
            </a:r>
            <a:endParaRPr lang="es-CO" dirty="0"/>
          </a:p>
        </p:txBody>
      </p:sp>
      <p:sp>
        <p:nvSpPr>
          <p:cNvPr id="3" name="Marcador de contenido 2">
            <a:extLst>
              <a:ext uri="{FF2B5EF4-FFF2-40B4-BE49-F238E27FC236}">
                <a16:creationId xmlns:a16="http://schemas.microsoft.com/office/drawing/2014/main" id="{49671B5C-91BA-46C4-ABEA-7E77A17616B1}"/>
              </a:ext>
            </a:extLst>
          </p:cNvPr>
          <p:cNvSpPr>
            <a:spLocks noGrp="1"/>
          </p:cNvSpPr>
          <p:nvPr>
            <p:ph idx="1"/>
          </p:nvPr>
        </p:nvSpPr>
        <p:spPr>
          <a:xfrm>
            <a:off x="1097280" y="1845734"/>
            <a:ext cx="6293333" cy="4023360"/>
          </a:xfrm>
        </p:spPr>
        <p:txBody>
          <a:bodyPr>
            <a:normAutofit/>
          </a:bodyPr>
          <a:lstStyle/>
          <a:p>
            <a:pPr algn="just"/>
            <a:r>
              <a:rPr lang="es-ES" dirty="0"/>
              <a:t>La temperatura mínima es una variable meteorológica relevante para sectores productivos como el agrícola y ganadero, especialmente al estar relacionada a fenómenos como las heladas radiativas.</a:t>
            </a:r>
          </a:p>
          <a:p>
            <a:pPr algn="just"/>
            <a:r>
              <a:rPr lang="es-ES" dirty="0"/>
              <a:t>Su pronostico puede ser relevante en cuanto a la planificación de las estrategias de producción para los sectores mencionados.</a:t>
            </a:r>
          </a:p>
          <a:p>
            <a:pPr algn="just"/>
            <a:r>
              <a:rPr lang="es-ES" dirty="0"/>
              <a:t>En un principio se propone construir un modelo capaz de pronosticar heladas radiativas, no obstante los datos seleccionados no representan bien este fenómeno y se decide hacer un </a:t>
            </a:r>
            <a:r>
              <a:rPr lang="es-ES" u="sng" dirty="0"/>
              <a:t>pronostico de temperatura mínima en zonas susceptibles a heladas en Colombia a partir de variables meteorológicas  </a:t>
            </a:r>
          </a:p>
        </p:txBody>
      </p:sp>
      <p:sp>
        <p:nvSpPr>
          <p:cNvPr id="4" name="Marcador de número de diapositiva 3">
            <a:extLst>
              <a:ext uri="{FF2B5EF4-FFF2-40B4-BE49-F238E27FC236}">
                <a16:creationId xmlns:a16="http://schemas.microsoft.com/office/drawing/2014/main" id="{F7E88850-E28D-4508-8E9C-5C4548335259}"/>
              </a:ext>
            </a:extLst>
          </p:cNvPr>
          <p:cNvSpPr>
            <a:spLocks noGrp="1"/>
          </p:cNvSpPr>
          <p:nvPr>
            <p:ph type="sldNum" sz="quarter" idx="12"/>
          </p:nvPr>
        </p:nvSpPr>
        <p:spPr/>
        <p:txBody>
          <a:bodyPr/>
          <a:lstStyle/>
          <a:p>
            <a:fld id="{509499A7-55F7-4CC9-B97E-F76A59D66949}" type="slidenum">
              <a:rPr lang="es-CO" smtClean="0"/>
              <a:t>2</a:t>
            </a:fld>
            <a:endParaRPr lang="es-CO" dirty="0"/>
          </a:p>
        </p:txBody>
      </p:sp>
      <p:pic>
        <p:nvPicPr>
          <p:cNvPr id="5" name="Marcador de contenido 5">
            <a:extLst>
              <a:ext uri="{FF2B5EF4-FFF2-40B4-BE49-F238E27FC236}">
                <a16:creationId xmlns:a16="http://schemas.microsoft.com/office/drawing/2014/main" id="{12590E7A-04AA-406A-BC19-ABBAEC45FD87}"/>
              </a:ext>
            </a:extLst>
          </p:cNvPr>
          <p:cNvPicPr>
            <a:picLocks noChangeAspect="1"/>
          </p:cNvPicPr>
          <p:nvPr/>
        </p:nvPicPr>
        <p:blipFill>
          <a:blip r:embed="rId2"/>
          <a:stretch>
            <a:fillRect/>
          </a:stretch>
        </p:blipFill>
        <p:spPr>
          <a:xfrm>
            <a:off x="7893395" y="6650"/>
            <a:ext cx="3554276" cy="2609314"/>
          </a:xfrm>
          <a:prstGeom prst="rect">
            <a:avLst/>
          </a:prstGeom>
        </p:spPr>
      </p:pic>
      <p:grpSp>
        <p:nvGrpSpPr>
          <p:cNvPr id="6" name="Grupo 5">
            <a:extLst>
              <a:ext uri="{FF2B5EF4-FFF2-40B4-BE49-F238E27FC236}">
                <a16:creationId xmlns:a16="http://schemas.microsoft.com/office/drawing/2014/main" id="{30682657-D7E1-4626-946D-D028402289B4}"/>
              </a:ext>
            </a:extLst>
          </p:cNvPr>
          <p:cNvGrpSpPr>
            <a:grpSpLocks noChangeAspect="1"/>
          </p:cNvGrpSpPr>
          <p:nvPr/>
        </p:nvGrpSpPr>
        <p:grpSpPr>
          <a:xfrm>
            <a:off x="7981064" y="2685209"/>
            <a:ext cx="3378937" cy="638759"/>
            <a:chOff x="991781" y="1145334"/>
            <a:chExt cx="9806104" cy="1853758"/>
          </a:xfrm>
        </p:grpSpPr>
        <p:pic>
          <p:nvPicPr>
            <p:cNvPr id="7" name="Imagen 6">
              <a:extLst>
                <a:ext uri="{FF2B5EF4-FFF2-40B4-BE49-F238E27FC236}">
                  <a16:creationId xmlns:a16="http://schemas.microsoft.com/office/drawing/2014/main" id="{38856FA8-E5C8-40AC-B031-7F94E1A03ED0}"/>
                </a:ext>
              </a:extLst>
            </p:cNvPr>
            <p:cNvPicPr>
              <a:picLocks noChangeAspect="1"/>
            </p:cNvPicPr>
            <p:nvPr/>
          </p:nvPicPr>
          <p:blipFill>
            <a:blip r:embed="rId3"/>
            <a:stretch>
              <a:fillRect/>
            </a:stretch>
          </p:blipFill>
          <p:spPr>
            <a:xfrm>
              <a:off x="991781" y="1199092"/>
              <a:ext cx="1800000" cy="1800000"/>
            </a:xfrm>
            <a:prstGeom prst="rect">
              <a:avLst/>
            </a:prstGeom>
          </p:spPr>
        </p:pic>
        <p:grpSp>
          <p:nvGrpSpPr>
            <p:cNvPr id="8" name="Grupo 7">
              <a:extLst>
                <a:ext uri="{FF2B5EF4-FFF2-40B4-BE49-F238E27FC236}">
                  <a16:creationId xmlns:a16="http://schemas.microsoft.com/office/drawing/2014/main" id="{27F7DC77-24D7-4A75-B090-306BC544CFC1}"/>
                </a:ext>
              </a:extLst>
            </p:cNvPr>
            <p:cNvGrpSpPr/>
            <p:nvPr/>
          </p:nvGrpSpPr>
          <p:grpSpPr>
            <a:xfrm>
              <a:off x="6963823" y="1145334"/>
              <a:ext cx="1800000" cy="1800000"/>
              <a:chOff x="8777590" y="2216668"/>
              <a:chExt cx="1800000" cy="1800000"/>
            </a:xfrm>
          </p:grpSpPr>
          <p:pic>
            <p:nvPicPr>
              <p:cNvPr id="19" name="Imagen 18">
                <a:extLst>
                  <a:ext uri="{FF2B5EF4-FFF2-40B4-BE49-F238E27FC236}">
                    <a16:creationId xmlns:a16="http://schemas.microsoft.com/office/drawing/2014/main" id="{8F2F4E8D-E5BC-4A25-A78D-BB63CE775E89}"/>
                  </a:ext>
                </a:extLst>
              </p:cNvPr>
              <p:cNvPicPr>
                <a:picLocks noChangeAspect="1"/>
              </p:cNvPicPr>
              <p:nvPr/>
            </p:nvPicPr>
            <p:blipFill>
              <a:blip r:embed="rId4"/>
              <a:stretch>
                <a:fillRect/>
              </a:stretch>
            </p:blipFill>
            <p:spPr>
              <a:xfrm>
                <a:off x="8777590" y="2216668"/>
                <a:ext cx="1800000" cy="1800000"/>
              </a:xfrm>
              <a:prstGeom prst="rect">
                <a:avLst/>
              </a:prstGeom>
            </p:spPr>
          </p:pic>
          <p:pic>
            <p:nvPicPr>
              <p:cNvPr id="20" name="Imagen 19">
                <a:extLst>
                  <a:ext uri="{FF2B5EF4-FFF2-40B4-BE49-F238E27FC236}">
                    <a16:creationId xmlns:a16="http://schemas.microsoft.com/office/drawing/2014/main" id="{3F789119-21E5-44F2-A0A0-84FF8E76F0B9}"/>
                  </a:ext>
                </a:extLst>
              </p:cNvPr>
              <p:cNvPicPr>
                <a:picLocks noChangeAspect="1"/>
              </p:cNvPicPr>
              <p:nvPr/>
            </p:nvPicPr>
            <p:blipFill>
              <a:blip r:embed="rId5"/>
              <a:stretch>
                <a:fillRect/>
              </a:stretch>
            </p:blipFill>
            <p:spPr>
              <a:xfrm>
                <a:off x="8777590" y="3116668"/>
                <a:ext cx="900000" cy="900000"/>
              </a:xfrm>
              <a:prstGeom prst="rect">
                <a:avLst/>
              </a:prstGeom>
            </p:spPr>
          </p:pic>
        </p:grpSp>
        <p:pic>
          <p:nvPicPr>
            <p:cNvPr id="9" name="Imagen 8">
              <a:extLst>
                <a:ext uri="{FF2B5EF4-FFF2-40B4-BE49-F238E27FC236}">
                  <a16:creationId xmlns:a16="http://schemas.microsoft.com/office/drawing/2014/main" id="{C0E94F81-42A6-4562-8C0F-FDA13A38752F}"/>
                </a:ext>
              </a:extLst>
            </p:cNvPr>
            <p:cNvPicPr>
              <a:picLocks noChangeAspect="1"/>
            </p:cNvPicPr>
            <p:nvPr/>
          </p:nvPicPr>
          <p:blipFill>
            <a:blip r:embed="rId6"/>
            <a:stretch>
              <a:fillRect/>
            </a:stretch>
          </p:blipFill>
          <p:spPr>
            <a:xfrm>
              <a:off x="4929761" y="1199092"/>
              <a:ext cx="1800000" cy="1800000"/>
            </a:xfrm>
            <a:prstGeom prst="rect">
              <a:avLst/>
            </a:prstGeom>
          </p:spPr>
        </p:pic>
        <p:grpSp>
          <p:nvGrpSpPr>
            <p:cNvPr id="10" name="Grupo 9">
              <a:extLst>
                <a:ext uri="{FF2B5EF4-FFF2-40B4-BE49-F238E27FC236}">
                  <a16:creationId xmlns:a16="http://schemas.microsoft.com/office/drawing/2014/main" id="{A6398E2B-3850-487F-9292-8B356B35DA2A}"/>
                </a:ext>
              </a:extLst>
            </p:cNvPr>
            <p:cNvGrpSpPr/>
            <p:nvPr/>
          </p:nvGrpSpPr>
          <p:grpSpPr>
            <a:xfrm>
              <a:off x="2960771" y="1199092"/>
              <a:ext cx="1800000" cy="1800000"/>
              <a:chOff x="3985096" y="416668"/>
              <a:chExt cx="1800000" cy="1800000"/>
            </a:xfrm>
          </p:grpSpPr>
          <p:pic>
            <p:nvPicPr>
              <p:cNvPr id="17" name="Imagen 16">
                <a:extLst>
                  <a:ext uri="{FF2B5EF4-FFF2-40B4-BE49-F238E27FC236}">
                    <a16:creationId xmlns:a16="http://schemas.microsoft.com/office/drawing/2014/main" id="{7FE9BA1A-EA27-48A1-AE48-31C2AFC20D63}"/>
                  </a:ext>
                </a:extLst>
              </p:cNvPr>
              <p:cNvPicPr>
                <a:picLocks noChangeAspect="1"/>
              </p:cNvPicPr>
              <p:nvPr/>
            </p:nvPicPr>
            <p:blipFill>
              <a:blip r:embed="rId7"/>
              <a:stretch>
                <a:fillRect/>
              </a:stretch>
            </p:blipFill>
            <p:spPr>
              <a:xfrm>
                <a:off x="3985096" y="416668"/>
                <a:ext cx="1800000" cy="1800000"/>
              </a:xfrm>
              <a:prstGeom prst="rect">
                <a:avLst/>
              </a:prstGeom>
            </p:spPr>
          </p:pic>
          <p:pic>
            <p:nvPicPr>
              <p:cNvPr id="18" name="Imagen 17">
                <a:extLst>
                  <a:ext uri="{FF2B5EF4-FFF2-40B4-BE49-F238E27FC236}">
                    <a16:creationId xmlns:a16="http://schemas.microsoft.com/office/drawing/2014/main" id="{C9FDB656-D6FD-4FBD-A3C7-B5466A84E163}"/>
                  </a:ext>
                </a:extLst>
              </p:cNvPr>
              <p:cNvPicPr>
                <a:picLocks noChangeAspect="1"/>
              </p:cNvPicPr>
              <p:nvPr/>
            </p:nvPicPr>
            <p:blipFill>
              <a:blip r:embed="rId8"/>
              <a:stretch>
                <a:fillRect/>
              </a:stretch>
            </p:blipFill>
            <p:spPr>
              <a:xfrm>
                <a:off x="4432854" y="864426"/>
                <a:ext cx="904484" cy="904484"/>
              </a:xfrm>
              <a:prstGeom prst="rect">
                <a:avLst/>
              </a:prstGeom>
            </p:spPr>
          </p:pic>
        </p:grpSp>
        <p:grpSp>
          <p:nvGrpSpPr>
            <p:cNvPr id="11" name="Grupo 10">
              <a:extLst>
                <a:ext uri="{FF2B5EF4-FFF2-40B4-BE49-F238E27FC236}">
                  <a16:creationId xmlns:a16="http://schemas.microsoft.com/office/drawing/2014/main" id="{CB63747F-6488-4B7B-B20D-90DD0526BE96}"/>
                </a:ext>
              </a:extLst>
            </p:cNvPr>
            <p:cNvGrpSpPr/>
            <p:nvPr/>
          </p:nvGrpSpPr>
          <p:grpSpPr>
            <a:xfrm>
              <a:off x="8997885" y="1177673"/>
              <a:ext cx="1800000" cy="1800000"/>
              <a:chOff x="7626285" y="3871949"/>
              <a:chExt cx="1800000" cy="1808378"/>
            </a:xfrm>
          </p:grpSpPr>
          <p:sp>
            <p:nvSpPr>
              <p:cNvPr id="12" name="Rectángulo: esquinas redondeadas 11">
                <a:extLst>
                  <a:ext uri="{FF2B5EF4-FFF2-40B4-BE49-F238E27FC236}">
                    <a16:creationId xmlns:a16="http://schemas.microsoft.com/office/drawing/2014/main" id="{6B6F52E4-2BD2-4256-B598-1584F5BDA204}"/>
                  </a:ext>
                </a:extLst>
              </p:cNvPr>
              <p:cNvSpPr/>
              <p:nvPr/>
            </p:nvSpPr>
            <p:spPr>
              <a:xfrm>
                <a:off x="7626285" y="5320327"/>
                <a:ext cx="1800000" cy="360000"/>
              </a:xfrm>
              <a:prstGeom prst="roundRect">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Rectángulo: esquinas redondeadas 12">
                <a:extLst>
                  <a:ext uri="{FF2B5EF4-FFF2-40B4-BE49-F238E27FC236}">
                    <a16:creationId xmlns:a16="http://schemas.microsoft.com/office/drawing/2014/main" id="{3E5822A9-1B76-4520-B9BB-D355E44F3DC7}"/>
                  </a:ext>
                </a:extLst>
              </p:cNvPr>
              <p:cNvSpPr/>
              <p:nvPr/>
            </p:nvSpPr>
            <p:spPr>
              <a:xfrm>
                <a:off x="7626285" y="4964674"/>
                <a:ext cx="1800000" cy="360000"/>
              </a:xfrm>
              <a:prstGeom prst="round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esquinas redondeadas 13">
                <a:extLst>
                  <a:ext uri="{FF2B5EF4-FFF2-40B4-BE49-F238E27FC236}">
                    <a16:creationId xmlns:a16="http://schemas.microsoft.com/office/drawing/2014/main" id="{028EFBDE-1663-4C3C-96DB-F0F107303F69}"/>
                  </a:ext>
                </a:extLst>
              </p:cNvPr>
              <p:cNvSpPr/>
              <p:nvPr/>
            </p:nvSpPr>
            <p:spPr>
              <a:xfrm>
                <a:off x="7626285" y="4626093"/>
                <a:ext cx="1800000" cy="360000"/>
              </a:xfrm>
              <a:prstGeom prst="roundRec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Rectángulo: esquinas redondeadas 14">
                <a:extLst>
                  <a:ext uri="{FF2B5EF4-FFF2-40B4-BE49-F238E27FC236}">
                    <a16:creationId xmlns:a16="http://schemas.microsoft.com/office/drawing/2014/main" id="{8AF7FBF2-0532-43D2-891D-801758765264}"/>
                  </a:ext>
                </a:extLst>
              </p:cNvPr>
              <p:cNvSpPr/>
              <p:nvPr/>
            </p:nvSpPr>
            <p:spPr>
              <a:xfrm>
                <a:off x="7626285" y="4249021"/>
                <a:ext cx="1800000" cy="360000"/>
              </a:xfrm>
              <a:prstGeom prst="round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Rectángulo: esquinas redondeadas 15">
                <a:extLst>
                  <a:ext uri="{FF2B5EF4-FFF2-40B4-BE49-F238E27FC236}">
                    <a16:creationId xmlns:a16="http://schemas.microsoft.com/office/drawing/2014/main" id="{B839FE52-3234-4347-AC41-214D74BCE744}"/>
                  </a:ext>
                </a:extLst>
              </p:cNvPr>
              <p:cNvSpPr/>
              <p:nvPr/>
            </p:nvSpPr>
            <p:spPr>
              <a:xfrm>
                <a:off x="7626285" y="3871949"/>
                <a:ext cx="1800000" cy="360000"/>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pic>
        <p:nvPicPr>
          <p:cNvPr id="1026" name="Picture 2" descr="Heladas causan grandes pérdidas en el sector agrícola | Economía |  Portafolio">
            <a:extLst>
              <a:ext uri="{FF2B5EF4-FFF2-40B4-BE49-F238E27FC236}">
                <a16:creationId xmlns:a16="http://schemas.microsoft.com/office/drawing/2014/main" id="{7A4FDE6F-4677-4AEF-A992-EF2EA38DDC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6629" y="3370127"/>
            <a:ext cx="3542961" cy="266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544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8646A1-E6A4-4531-9341-2D02D72A232F}"/>
              </a:ext>
            </a:extLst>
          </p:cNvPr>
          <p:cNvSpPr>
            <a:spLocks noGrp="1"/>
          </p:cNvSpPr>
          <p:nvPr>
            <p:ph type="title"/>
          </p:nvPr>
        </p:nvSpPr>
        <p:spPr/>
        <p:txBody>
          <a:bodyPr/>
          <a:lstStyle/>
          <a:p>
            <a:r>
              <a:rPr lang="es-ES" dirty="0"/>
              <a:t>Datos</a:t>
            </a:r>
            <a:endParaRPr lang="es-CO" dirty="0"/>
          </a:p>
        </p:txBody>
      </p:sp>
      <p:sp>
        <p:nvSpPr>
          <p:cNvPr id="3" name="Marcador de contenido 2">
            <a:extLst>
              <a:ext uri="{FF2B5EF4-FFF2-40B4-BE49-F238E27FC236}">
                <a16:creationId xmlns:a16="http://schemas.microsoft.com/office/drawing/2014/main" id="{233F372B-E242-4960-B92B-71355F11DDC5}"/>
              </a:ext>
            </a:extLst>
          </p:cNvPr>
          <p:cNvSpPr>
            <a:spLocks noGrp="1"/>
          </p:cNvSpPr>
          <p:nvPr>
            <p:ph idx="1"/>
          </p:nvPr>
        </p:nvSpPr>
        <p:spPr>
          <a:xfrm>
            <a:off x="6231117" y="1737360"/>
            <a:ext cx="5448693" cy="4023360"/>
          </a:xfrm>
        </p:spPr>
        <p:txBody>
          <a:bodyPr>
            <a:normAutofit lnSpcReduction="10000"/>
          </a:bodyPr>
          <a:lstStyle/>
          <a:p>
            <a:r>
              <a:rPr lang="es-ES" dirty="0"/>
              <a:t>Fuente primaria ERA 5 en SL:</a:t>
            </a:r>
          </a:p>
          <a:p>
            <a:pPr>
              <a:buFont typeface="Wingdings" panose="05000000000000000000" pitchFamily="2" charset="2"/>
              <a:buChar char="§"/>
            </a:pPr>
            <a:r>
              <a:rPr lang="es-ES" dirty="0"/>
              <a:t> Variables: BLH (altura de la capa límite), LCC (cobertura de nubes a baja altura), SP (presión atmosférica), TP (precipitación total), STR (radiación térmica del suelo), MN2T (temperatura mínima del aire), D2M (temperatura de punto de rocío), TCWV (vapor de agua en la columna), U10 (viento meridional), V10 (viento zonal)</a:t>
            </a:r>
          </a:p>
          <a:p>
            <a:pPr>
              <a:buFont typeface="Wingdings" panose="05000000000000000000" pitchFamily="2" charset="2"/>
              <a:buChar char="§"/>
            </a:pPr>
            <a:r>
              <a:rPr lang="es-ES" dirty="0"/>
              <a:t> Resolución: 0,25* 0,25 (~28 km)</a:t>
            </a:r>
          </a:p>
          <a:p>
            <a:pPr>
              <a:buFont typeface="Wingdings" panose="05000000000000000000" pitchFamily="2" charset="2"/>
              <a:buChar char="§"/>
            </a:pPr>
            <a:r>
              <a:rPr lang="es-ES" dirty="0"/>
              <a:t> Dominio: 8°N, 0°, 77°W, 72°W</a:t>
            </a:r>
          </a:p>
          <a:p>
            <a:pPr>
              <a:buFont typeface="Wingdings" panose="05000000000000000000" pitchFamily="2" charset="2"/>
              <a:buChar char="§"/>
            </a:pPr>
            <a:r>
              <a:rPr lang="es-ES" dirty="0"/>
              <a:t> Frecuencia de muestreo: Horaria</a:t>
            </a:r>
          </a:p>
          <a:p>
            <a:pPr>
              <a:buFont typeface="Wingdings" panose="05000000000000000000" pitchFamily="2" charset="2"/>
              <a:buChar char="§"/>
            </a:pPr>
            <a:r>
              <a:rPr lang="es-ES" dirty="0"/>
              <a:t> Periodo: 1979 – 2021 </a:t>
            </a:r>
          </a:p>
        </p:txBody>
      </p:sp>
      <p:sp>
        <p:nvSpPr>
          <p:cNvPr id="4" name="Marcador de número de diapositiva 3">
            <a:extLst>
              <a:ext uri="{FF2B5EF4-FFF2-40B4-BE49-F238E27FC236}">
                <a16:creationId xmlns:a16="http://schemas.microsoft.com/office/drawing/2014/main" id="{03D6F961-497D-40BF-93D8-2F2E29A1FCE4}"/>
              </a:ext>
            </a:extLst>
          </p:cNvPr>
          <p:cNvSpPr>
            <a:spLocks noGrp="1"/>
          </p:cNvSpPr>
          <p:nvPr>
            <p:ph type="sldNum" sz="quarter" idx="12"/>
          </p:nvPr>
        </p:nvSpPr>
        <p:spPr/>
        <p:txBody>
          <a:bodyPr/>
          <a:lstStyle/>
          <a:p>
            <a:fld id="{509499A7-55F7-4CC9-B97E-F76A59D66949}" type="slidenum">
              <a:rPr lang="es-CO" smtClean="0"/>
              <a:t>3</a:t>
            </a:fld>
            <a:endParaRPr lang="es-CO" dirty="0"/>
          </a:p>
        </p:txBody>
      </p:sp>
      <p:pic>
        <p:nvPicPr>
          <p:cNvPr id="5" name="Marcador de contenido 5">
            <a:extLst>
              <a:ext uri="{FF2B5EF4-FFF2-40B4-BE49-F238E27FC236}">
                <a16:creationId xmlns:a16="http://schemas.microsoft.com/office/drawing/2014/main" id="{BE524DBE-9177-4ECA-AA2C-1B06568A7B3F}"/>
              </a:ext>
            </a:extLst>
          </p:cNvPr>
          <p:cNvPicPr>
            <a:picLocks noChangeAspect="1"/>
          </p:cNvPicPr>
          <p:nvPr/>
        </p:nvPicPr>
        <p:blipFill>
          <a:blip r:embed="rId2"/>
          <a:stretch>
            <a:fillRect/>
          </a:stretch>
        </p:blipFill>
        <p:spPr>
          <a:xfrm>
            <a:off x="27196" y="1739481"/>
            <a:ext cx="3016800" cy="4266097"/>
          </a:xfrm>
          <a:prstGeom prst="rect">
            <a:avLst/>
          </a:prstGeom>
        </p:spPr>
      </p:pic>
      <p:pic>
        <p:nvPicPr>
          <p:cNvPr id="6" name="Imagen 5">
            <a:extLst>
              <a:ext uri="{FF2B5EF4-FFF2-40B4-BE49-F238E27FC236}">
                <a16:creationId xmlns:a16="http://schemas.microsoft.com/office/drawing/2014/main" id="{45B6727A-3D3D-4C8D-BAAB-8CE67D83A9CB}"/>
              </a:ext>
            </a:extLst>
          </p:cNvPr>
          <p:cNvPicPr>
            <a:picLocks noChangeAspect="1"/>
          </p:cNvPicPr>
          <p:nvPr/>
        </p:nvPicPr>
        <p:blipFill>
          <a:blip r:embed="rId3"/>
          <a:stretch>
            <a:fillRect/>
          </a:stretch>
        </p:blipFill>
        <p:spPr>
          <a:xfrm>
            <a:off x="3043996" y="1737360"/>
            <a:ext cx="3018300" cy="4268218"/>
          </a:xfrm>
          <a:prstGeom prst="rect">
            <a:avLst/>
          </a:prstGeom>
        </p:spPr>
      </p:pic>
    </p:spTree>
    <p:extLst>
      <p:ext uri="{BB962C8B-B14F-4D97-AF65-F5344CB8AC3E}">
        <p14:creationId xmlns:p14="http://schemas.microsoft.com/office/powerpoint/2010/main" val="229600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5760B-797A-4853-B992-BD968C95F1CF}"/>
              </a:ext>
            </a:extLst>
          </p:cNvPr>
          <p:cNvSpPr>
            <a:spLocks noGrp="1"/>
          </p:cNvSpPr>
          <p:nvPr>
            <p:ph type="title"/>
          </p:nvPr>
        </p:nvSpPr>
        <p:spPr/>
        <p:txBody>
          <a:bodyPr/>
          <a:lstStyle/>
          <a:p>
            <a:r>
              <a:rPr lang="es-ES" dirty="0"/>
              <a:t>Metodología </a:t>
            </a:r>
            <a:endParaRPr lang="es-CO" dirty="0"/>
          </a:p>
        </p:txBody>
      </p:sp>
      <p:graphicFrame>
        <p:nvGraphicFramePr>
          <p:cNvPr id="5" name="Marcador de contenido 4">
            <a:extLst>
              <a:ext uri="{FF2B5EF4-FFF2-40B4-BE49-F238E27FC236}">
                <a16:creationId xmlns:a16="http://schemas.microsoft.com/office/drawing/2014/main" id="{B32F2514-1C27-460A-804E-45FBB26C6AEC}"/>
              </a:ext>
            </a:extLst>
          </p:cNvPr>
          <p:cNvGraphicFramePr>
            <a:graphicFrameLocks noGrp="1"/>
          </p:cNvGraphicFramePr>
          <p:nvPr>
            <p:ph idx="1"/>
            <p:extLst>
              <p:ext uri="{D42A27DB-BD31-4B8C-83A1-F6EECF244321}">
                <p14:modId xmlns:p14="http://schemas.microsoft.com/office/powerpoint/2010/main" val="4288265460"/>
              </p:ext>
            </p:extLst>
          </p:nvPr>
        </p:nvGraphicFramePr>
        <p:xfrm>
          <a:off x="769273" y="1765893"/>
          <a:ext cx="10714413" cy="4535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5BCC6874-598B-4C89-B43D-587B57DAAB24}"/>
              </a:ext>
            </a:extLst>
          </p:cNvPr>
          <p:cNvSpPr>
            <a:spLocks noGrp="1"/>
          </p:cNvSpPr>
          <p:nvPr>
            <p:ph type="sldNum" sz="quarter" idx="12"/>
          </p:nvPr>
        </p:nvSpPr>
        <p:spPr/>
        <p:txBody>
          <a:bodyPr/>
          <a:lstStyle/>
          <a:p>
            <a:fld id="{509499A7-55F7-4CC9-B97E-F76A59D66949}" type="slidenum">
              <a:rPr lang="es-CO" smtClean="0"/>
              <a:t>4</a:t>
            </a:fld>
            <a:endParaRPr lang="es-CO" dirty="0"/>
          </a:p>
        </p:txBody>
      </p:sp>
    </p:spTree>
    <p:extLst>
      <p:ext uri="{BB962C8B-B14F-4D97-AF65-F5344CB8AC3E}">
        <p14:creationId xmlns:p14="http://schemas.microsoft.com/office/powerpoint/2010/main" val="2823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C453A7-EC79-44BB-B29F-C07F73491645}"/>
              </a:ext>
            </a:extLst>
          </p:cNvPr>
          <p:cNvSpPr>
            <a:spLocks noGrp="1"/>
          </p:cNvSpPr>
          <p:nvPr>
            <p:ph type="title"/>
          </p:nvPr>
        </p:nvSpPr>
        <p:spPr/>
        <p:txBody>
          <a:bodyPr>
            <a:normAutofit/>
          </a:bodyPr>
          <a:lstStyle/>
          <a:p>
            <a:r>
              <a:rPr lang="es-ES" dirty="0"/>
              <a:t>Selección de variables </a:t>
            </a:r>
            <a:br>
              <a:rPr lang="es-ES" dirty="0"/>
            </a:br>
            <a:r>
              <a:rPr lang="es-ES" sz="2200" dirty="0"/>
              <a:t>se realizaron diferentes pruebas a partir de las cuales se concluye:</a:t>
            </a:r>
            <a:endParaRPr lang="es-CO" sz="2200" dirty="0"/>
          </a:p>
        </p:txBody>
      </p:sp>
      <p:sp>
        <p:nvSpPr>
          <p:cNvPr id="4" name="Marcador de número de diapositiva 3">
            <a:extLst>
              <a:ext uri="{FF2B5EF4-FFF2-40B4-BE49-F238E27FC236}">
                <a16:creationId xmlns:a16="http://schemas.microsoft.com/office/drawing/2014/main" id="{C22DB9DF-61C7-4668-B7D9-7DE8B13A211F}"/>
              </a:ext>
            </a:extLst>
          </p:cNvPr>
          <p:cNvSpPr>
            <a:spLocks noGrp="1"/>
          </p:cNvSpPr>
          <p:nvPr>
            <p:ph type="sldNum" sz="quarter" idx="12"/>
          </p:nvPr>
        </p:nvSpPr>
        <p:spPr/>
        <p:txBody>
          <a:bodyPr/>
          <a:lstStyle/>
          <a:p>
            <a:fld id="{509499A7-55F7-4CC9-B97E-F76A59D66949}" type="slidenum">
              <a:rPr lang="es-CO" smtClean="0"/>
              <a:t>5</a:t>
            </a:fld>
            <a:endParaRPr lang="es-CO" dirty="0"/>
          </a:p>
        </p:txBody>
      </p:sp>
      <p:pic>
        <p:nvPicPr>
          <p:cNvPr id="13" name="Marcador de contenido 12" descr="Gráfico, Gráfico en cascada&#10;&#10;Descripción generada automáticamente">
            <a:extLst>
              <a:ext uri="{FF2B5EF4-FFF2-40B4-BE49-F238E27FC236}">
                <a16:creationId xmlns:a16="http://schemas.microsoft.com/office/drawing/2014/main" id="{79003CC2-1D59-4D1E-80A4-40D0B7636A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0987" y="3057298"/>
            <a:ext cx="4788000" cy="2736010"/>
          </a:xfrm>
          <a:prstGeom prst="rect">
            <a:avLst/>
          </a:prstGeom>
        </p:spPr>
      </p:pic>
      <p:grpSp>
        <p:nvGrpSpPr>
          <p:cNvPr id="14" name="Grupo 13">
            <a:extLst>
              <a:ext uri="{FF2B5EF4-FFF2-40B4-BE49-F238E27FC236}">
                <a16:creationId xmlns:a16="http://schemas.microsoft.com/office/drawing/2014/main" id="{1FAE22A8-EAE9-4E10-AEEC-942711AE6846}"/>
              </a:ext>
            </a:extLst>
          </p:cNvPr>
          <p:cNvGrpSpPr>
            <a:grpSpLocks noChangeAspect="1"/>
          </p:cNvGrpSpPr>
          <p:nvPr/>
        </p:nvGrpSpPr>
        <p:grpSpPr>
          <a:xfrm>
            <a:off x="433589" y="2698333"/>
            <a:ext cx="3492000" cy="3130060"/>
            <a:chOff x="5525311" y="105695"/>
            <a:chExt cx="6408776" cy="5744545"/>
          </a:xfrm>
        </p:grpSpPr>
        <p:pic>
          <p:nvPicPr>
            <p:cNvPr id="15" name="Imagen 14" descr="Gráfico, Gráfico de rectángulos&#10;&#10;Descripción generada automáticamente">
              <a:extLst>
                <a:ext uri="{FF2B5EF4-FFF2-40B4-BE49-F238E27FC236}">
                  <a16:creationId xmlns:a16="http://schemas.microsoft.com/office/drawing/2014/main" id="{BE35315C-E121-4C89-B31B-1178FF681C95}"/>
                </a:ext>
              </a:extLst>
            </p:cNvPr>
            <p:cNvPicPr>
              <a:picLocks noChangeAspect="1"/>
            </p:cNvPicPr>
            <p:nvPr/>
          </p:nvPicPr>
          <p:blipFill rotWithShape="1">
            <a:blip r:embed="rId3">
              <a:extLst>
                <a:ext uri="{28A0092B-C50C-407E-A947-70E740481C1C}">
                  <a14:useLocalDpi xmlns:a14="http://schemas.microsoft.com/office/drawing/2010/main" val="0"/>
                </a:ext>
              </a:extLst>
            </a:blip>
            <a:srcRect l="7722" t="6555" r="12727" b="7878"/>
            <a:stretch/>
          </p:blipFill>
          <p:spPr>
            <a:xfrm>
              <a:off x="5525311" y="105695"/>
              <a:ext cx="6408776" cy="5744545"/>
            </a:xfrm>
            <a:prstGeom prst="rect">
              <a:avLst/>
            </a:prstGeom>
            <a:solidFill>
              <a:schemeClr val="bg1"/>
            </a:solidFill>
          </p:spPr>
        </p:pic>
        <p:sp>
          <p:nvSpPr>
            <p:cNvPr id="16" name="Elipse 15">
              <a:extLst>
                <a:ext uri="{FF2B5EF4-FFF2-40B4-BE49-F238E27FC236}">
                  <a16:creationId xmlns:a16="http://schemas.microsoft.com/office/drawing/2014/main" id="{2443DFE0-347C-4ABF-8F69-A79A234D61F3}"/>
                </a:ext>
              </a:extLst>
            </p:cNvPr>
            <p:cNvSpPr/>
            <p:nvPr/>
          </p:nvSpPr>
          <p:spPr>
            <a:xfrm>
              <a:off x="6892565" y="2497199"/>
              <a:ext cx="527901" cy="49962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0EF0C72B-CBCF-4A31-8557-527C915BBD15}"/>
                </a:ext>
              </a:extLst>
            </p:cNvPr>
            <p:cNvSpPr/>
            <p:nvPr/>
          </p:nvSpPr>
          <p:spPr>
            <a:xfrm>
              <a:off x="6892565" y="3555829"/>
              <a:ext cx="527901" cy="49962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3C5A4027-4EB4-4D0D-9FBC-34DFA0112CB7}"/>
                </a:ext>
              </a:extLst>
            </p:cNvPr>
            <p:cNvSpPr/>
            <p:nvPr/>
          </p:nvSpPr>
          <p:spPr>
            <a:xfrm>
              <a:off x="6364664" y="3056208"/>
              <a:ext cx="527901" cy="49962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a:extLst>
                <a:ext uri="{FF2B5EF4-FFF2-40B4-BE49-F238E27FC236}">
                  <a16:creationId xmlns:a16="http://schemas.microsoft.com/office/drawing/2014/main" id="{CB0B74D4-9BC6-4D0F-9C07-FFD613C3DA58}"/>
                </a:ext>
              </a:extLst>
            </p:cNvPr>
            <p:cNvSpPr/>
            <p:nvPr/>
          </p:nvSpPr>
          <p:spPr>
            <a:xfrm>
              <a:off x="7948367" y="3555828"/>
              <a:ext cx="527901" cy="49962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C0150398-0EC3-4F9A-8423-3938E1DF4CD7}"/>
                </a:ext>
              </a:extLst>
            </p:cNvPr>
            <p:cNvSpPr/>
            <p:nvPr/>
          </p:nvSpPr>
          <p:spPr>
            <a:xfrm>
              <a:off x="9888718" y="5071621"/>
              <a:ext cx="527901" cy="49962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 name="Grupo 20">
            <a:extLst>
              <a:ext uri="{FF2B5EF4-FFF2-40B4-BE49-F238E27FC236}">
                <a16:creationId xmlns:a16="http://schemas.microsoft.com/office/drawing/2014/main" id="{50D54609-0C3C-4358-B417-BE3E2BF73740}"/>
              </a:ext>
            </a:extLst>
          </p:cNvPr>
          <p:cNvGrpSpPr>
            <a:grpSpLocks noChangeAspect="1"/>
          </p:cNvGrpSpPr>
          <p:nvPr/>
        </p:nvGrpSpPr>
        <p:grpSpPr>
          <a:xfrm>
            <a:off x="4481431" y="2711694"/>
            <a:ext cx="3290098" cy="3188600"/>
            <a:chOff x="273995" y="145915"/>
            <a:chExt cx="5791526" cy="5612860"/>
          </a:xfrm>
        </p:grpSpPr>
        <p:pic>
          <p:nvPicPr>
            <p:cNvPr id="22" name="Imagen 21">
              <a:extLst>
                <a:ext uri="{FF2B5EF4-FFF2-40B4-BE49-F238E27FC236}">
                  <a16:creationId xmlns:a16="http://schemas.microsoft.com/office/drawing/2014/main" id="{761A15FA-BC48-4600-A657-A8290616A0CF}"/>
                </a:ext>
              </a:extLst>
            </p:cNvPr>
            <p:cNvPicPr>
              <a:picLocks noChangeAspect="1"/>
            </p:cNvPicPr>
            <p:nvPr/>
          </p:nvPicPr>
          <p:blipFill>
            <a:blip r:embed="rId4"/>
            <a:stretch>
              <a:fillRect/>
            </a:stretch>
          </p:blipFill>
          <p:spPr>
            <a:xfrm>
              <a:off x="273995" y="145915"/>
              <a:ext cx="5612860" cy="5612860"/>
            </a:xfrm>
            <a:prstGeom prst="rect">
              <a:avLst/>
            </a:prstGeom>
          </p:spPr>
        </p:pic>
        <p:sp>
          <p:nvSpPr>
            <p:cNvPr id="23" name="Rectángulo: esquinas redondeadas 22">
              <a:extLst>
                <a:ext uri="{FF2B5EF4-FFF2-40B4-BE49-F238E27FC236}">
                  <a16:creationId xmlns:a16="http://schemas.microsoft.com/office/drawing/2014/main" id="{5E0F564F-B65C-433B-9F69-9C9E555F9077}"/>
                </a:ext>
              </a:extLst>
            </p:cNvPr>
            <p:cNvSpPr/>
            <p:nvPr/>
          </p:nvSpPr>
          <p:spPr>
            <a:xfrm>
              <a:off x="2158736" y="3874416"/>
              <a:ext cx="3906785" cy="18089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esquinas redondeadas 23">
              <a:extLst>
                <a:ext uri="{FF2B5EF4-FFF2-40B4-BE49-F238E27FC236}">
                  <a16:creationId xmlns:a16="http://schemas.microsoft.com/office/drawing/2014/main" id="{ADB2FA91-C50F-406F-AAEF-F4DEE90513C3}"/>
                </a:ext>
              </a:extLst>
            </p:cNvPr>
            <p:cNvSpPr/>
            <p:nvPr/>
          </p:nvSpPr>
          <p:spPr>
            <a:xfrm>
              <a:off x="273995" y="319918"/>
              <a:ext cx="1979012" cy="180894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esquinas redondeadas 24">
              <a:extLst>
                <a:ext uri="{FF2B5EF4-FFF2-40B4-BE49-F238E27FC236}">
                  <a16:creationId xmlns:a16="http://schemas.microsoft.com/office/drawing/2014/main" id="{DEC010B3-0566-41FC-B6B1-534D574024AD}"/>
                </a:ext>
              </a:extLst>
            </p:cNvPr>
            <p:cNvSpPr/>
            <p:nvPr/>
          </p:nvSpPr>
          <p:spPr>
            <a:xfrm>
              <a:off x="2158735" y="2097167"/>
              <a:ext cx="2113179" cy="177724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Signo de multiplicación 25">
              <a:extLst>
                <a:ext uri="{FF2B5EF4-FFF2-40B4-BE49-F238E27FC236}">
                  <a16:creationId xmlns:a16="http://schemas.microsoft.com/office/drawing/2014/main" id="{22A0E56D-4F1A-469C-B302-FCE0453C2868}"/>
                </a:ext>
              </a:extLst>
            </p:cNvPr>
            <p:cNvSpPr/>
            <p:nvPr/>
          </p:nvSpPr>
          <p:spPr>
            <a:xfrm>
              <a:off x="5306044" y="4986278"/>
              <a:ext cx="732887" cy="697082"/>
            </a:xfrm>
            <a:prstGeom prst="mathMultiply">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Signo de multiplicación 26">
              <a:extLst>
                <a:ext uri="{FF2B5EF4-FFF2-40B4-BE49-F238E27FC236}">
                  <a16:creationId xmlns:a16="http://schemas.microsoft.com/office/drawing/2014/main" id="{B2CB99B2-9C4E-4A8E-998E-3ACDFA71C374}"/>
                </a:ext>
              </a:extLst>
            </p:cNvPr>
            <p:cNvSpPr/>
            <p:nvPr/>
          </p:nvSpPr>
          <p:spPr>
            <a:xfrm>
              <a:off x="1565319" y="1469488"/>
              <a:ext cx="732887" cy="697082"/>
            </a:xfrm>
            <a:prstGeom prst="mathMultiply">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8" name="CuadroTexto 27">
            <a:extLst>
              <a:ext uri="{FF2B5EF4-FFF2-40B4-BE49-F238E27FC236}">
                <a16:creationId xmlns:a16="http://schemas.microsoft.com/office/drawing/2014/main" id="{40FE4A52-364E-4C4F-8F89-385DAFB05D95}"/>
              </a:ext>
            </a:extLst>
          </p:cNvPr>
          <p:cNvSpPr txBox="1"/>
          <p:nvPr/>
        </p:nvSpPr>
        <p:spPr>
          <a:xfrm>
            <a:off x="343479" y="1775003"/>
            <a:ext cx="3672219" cy="923330"/>
          </a:xfrm>
          <a:prstGeom prst="rect">
            <a:avLst/>
          </a:prstGeom>
          <a:noFill/>
        </p:spPr>
        <p:txBody>
          <a:bodyPr wrap="square" rtlCol="0">
            <a:spAutoFit/>
          </a:bodyPr>
          <a:lstStyle/>
          <a:p>
            <a:pPr algn="ctr"/>
            <a:r>
              <a:rPr lang="es-ES" dirty="0"/>
              <a:t>SP y TCWP tienen alta correlación (&gt;0,5) con D2M, se descartan para evitar redundancia </a:t>
            </a:r>
            <a:endParaRPr lang="es-CO" dirty="0"/>
          </a:p>
        </p:txBody>
      </p:sp>
      <p:sp>
        <p:nvSpPr>
          <p:cNvPr id="30" name="CuadroTexto 29">
            <a:extLst>
              <a:ext uri="{FF2B5EF4-FFF2-40B4-BE49-F238E27FC236}">
                <a16:creationId xmlns:a16="http://schemas.microsoft.com/office/drawing/2014/main" id="{036ACF58-EE6A-423D-9A9D-DF9CD4E7C4FE}"/>
              </a:ext>
            </a:extLst>
          </p:cNvPr>
          <p:cNvSpPr txBox="1"/>
          <p:nvPr/>
        </p:nvSpPr>
        <p:spPr>
          <a:xfrm>
            <a:off x="4184024" y="1793740"/>
            <a:ext cx="3936683" cy="923330"/>
          </a:xfrm>
          <a:prstGeom prst="rect">
            <a:avLst/>
          </a:prstGeom>
          <a:noFill/>
        </p:spPr>
        <p:txBody>
          <a:bodyPr wrap="square" rtlCol="0">
            <a:spAutoFit/>
          </a:bodyPr>
          <a:lstStyle/>
          <a:p>
            <a:pPr algn="ctr"/>
            <a:r>
              <a:rPr lang="es-ES" dirty="0"/>
              <a:t>BLH y V10 también tienen alta correlación y se descartan por tener histogramas poco similares con MN2T </a:t>
            </a:r>
            <a:endParaRPr lang="es-CO" dirty="0"/>
          </a:p>
        </p:txBody>
      </p:sp>
      <p:sp>
        <p:nvSpPr>
          <p:cNvPr id="31" name="CuadroTexto 30">
            <a:extLst>
              <a:ext uri="{FF2B5EF4-FFF2-40B4-BE49-F238E27FC236}">
                <a16:creationId xmlns:a16="http://schemas.microsoft.com/office/drawing/2014/main" id="{23E2580E-AC43-4F9A-8AF8-ECA98E53D7F9}"/>
              </a:ext>
            </a:extLst>
          </p:cNvPr>
          <p:cNvSpPr txBox="1"/>
          <p:nvPr/>
        </p:nvSpPr>
        <p:spPr>
          <a:xfrm>
            <a:off x="8168878" y="1856969"/>
            <a:ext cx="3672219" cy="1200329"/>
          </a:xfrm>
          <a:prstGeom prst="rect">
            <a:avLst/>
          </a:prstGeom>
          <a:noFill/>
        </p:spPr>
        <p:txBody>
          <a:bodyPr wrap="square" rtlCol="0">
            <a:spAutoFit/>
          </a:bodyPr>
          <a:lstStyle/>
          <a:p>
            <a:pPr algn="ctr"/>
            <a:r>
              <a:rPr lang="es-ES" dirty="0"/>
              <a:t>TP y U10 aportan menos varianza a los PC, no obstante no se descartan por motivos expuestos posteriormente</a:t>
            </a:r>
            <a:endParaRPr lang="es-CO" dirty="0"/>
          </a:p>
        </p:txBody>
      </p:sp>
    </p:spTree>
    <p:extLst>
      <p:ext uri="{BB962C8B-B14F-4D97-AF65-F5344CB8AC3E}">
        <p14:creationId xmlns:p14="http://schemas.microsoft.com/office/powerpoint/2010/main" val="1495317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1C926-B782-4716-952F-D30BBC8EA8C9}"/>
              </a:ext>
            </a:extLst>
          </p:cNvPr>
          <p:cNvSpPr>
            <a:spLocks noGrp="1"/>
          </p:cNvSpPr>
          <p:nvPr>
            <p:ph type="title"/>
          </p:nvPr>
        </p:nvSpPr>
        <p:spPr/>
        <p:txBody>
          <a:bodyPr/>
          <a:lstStyle/>
          <a:p>
            <a:r>
              <a:rPr lang="es-ES" dirty="0"/>
              <a:t>Preselección: metodología </a:t>
            </a:r>
            <a:endParaRPr lang="es-CO" dirty="0"/>
          </a:p>
        </p:txBody>
      </p:sp>
      <p:sp>
        <p:nvSpPr>
          <p:cNvPr id="3" name="Marcador de contenido 2">
            <a:extLst>
              <a:ext uri="{FF2B5EF4-FFF2-40B4-BE49-F238E27FC236}">
                <a16:creationId xmlns:a16="http://schemas.microsoft.com/office/drawing/2014/main" id="{209813B0-092C-41A5-8047-D0B8B93FCFF2}"/>
              </a:ext>
            </a:extLst>
          </p:cNvPr>
          <p:cNvSpPr>
            <a:spLocks noGrp="1"/>
          </p:cNvSpPr>
          <p:nvPr>
            <p:ph idx="1"/>
          </p:nvPr>
        </p:nvSpPr>
        <p:spPr>
          <a:xfrm>
            <a:off x="1097280" y="1845733"/>
            <a:ext cx="10058400" cy="4221691"/>
          </a:xfrm>
        </p:spPr>
        <p:txBody>
          <a:bodyPr>
            <a:normAutofit fontScale="92500" lnSpcReduction="20000"/>
          </a:bodyPr>
          <a:lstStyle/>
          <a:p>
            <a:pPr>
              <a:buFont typeface="Wingdings" panose="05000000000000000000" pitchFamily="2" charset="2"/>
              <a:buChar char="§"/>
            </a:pPr>
            <a:r>
              <a:rPr lang="es-ES" dirty="0"/>
              <a:t> Selección de un periodo de un año para usar como datos de entrenamiento y validación</a:t>
            </a:r>
          </a:p>
          <a:p>
            <a:pPr>
              <a:buFont typeface="Wingdings" panose="05000000000000000000" pitchFamily="2" charset="2"/>
              <a:buChar char="§"/>
            </a:pPr>
            <a:r>
              <a:rPr lang="es-ES" dirty="0"/>
              <a:t> Instanciado de los modelos sin cambiar sus hiper parámetros: </a:t>
            </a:r>
          </a:p>
          <a:p>
            <a:pPr>
              <a:buFont typeface="Wingdings" panose="05000000000000000000" pitchFamily="2" charset="2"/>
              <a:buChar char="§"/>
            </a:pPr>
            <a:endParaRPr lang="es-ES" dirty="0"/>
          </a:p>
          <a:p>
            <a:pPr>
              <a:buFont typeface="Wingdings" panose="05000000000000000000" pitchFamily="2" charset="2"/>
              <a:buChar char="§"/>
            </a:pPr>
            <a:endParaRPr lang="es-ES" dirty="0"/>
          </a:p>
          <a:p>
            <a:pPr>
              <a:buFont typeface="Wingdings" panose="05000000000000000000" pitchFamily="2" charset="2"/>
              <a:buChar char="§"/>
            </a:pPr>
            <a:endParaRPr lang="es-ES" dirty="0"/>
          </a:p>
          <a:p>
            <a:pPr>
              <a:buFont typeface="Wingdings" panose="05000000000000000000" pitchFamily="2" charset="2"/>
              <a:buChar char="§"/>
            </a:pPr>
            <a:endParaRPr lang="es-ES" dirty="0"/>
          </a:p>
          <a:p>
            <a:pPr>
              <a:buFont typeface="Wingdings" panose="05000000000000000000" pitchFamily="2" charset="2"/>
              <a:buChar char="§"/>
            </a:pPr>
            <a:r>
              <a:rPr lang="es-ES" dirty="0"/>
              <a:t> Se evalúan distintos horizontes de pronostico: (1,2,3,6,9,12,16,20 y 24 horas)</a:t>
            </a:r>
          </a:p>
          <a:p>
            <a:pPr>
              <a:buFont typeface="Wingdings" panose="05000000000000000000" pitchFamily="2" charset="2"/>
              <a:buChar char="§"/>
            </a:pPr>
            <a:r>
              <a:rPr lang="es-ES" dirty="0"/>
              <a:t> Los datos son estandarizados y divididos en entrenamiento y validación. Es importante destacar que en esta etapa no se usa T2M para notar mejor las diferencias entre modelos y horizontes. </a:t>
            </a:r>
          </a:p>
          <a:p>
            <a:pPr>
              <a:buFont typeface="Wingdings" panose="05000000000000000000" pitchFamily="2" charset="2"/>
              <a:buChar char="§"/>
            </a:pPr>
            <a:r>
              <a:rPr lang="es-ES" dirty="0"/>
              <a:t> Se entrenan y validan los modelos</a:t>
            </a:r>
          </a:p>
          <a:p>
            <a:pPr>
              <a:buFont typeface="Wingdings" panose="05000000000000000000" pitchFamily="2" charset="2"/>
              <a:buChar char="§"/>
            </a:pPr>
            <a:r>
              <a:rPr lang="es-ES" dirty="0"/>
              <a:t> Comparación de métricas de coeficiente de determinación en entrenamiento y validación, RMSE en validación y tiempo de computo. </a:t>
            </a:r>
            <a:endParaRPr lang="es-CO" dirty="0"/>
          </a:p>
        </p:txBody>
      </p:sp>
      <p:sp>
        <p:nvSpPr>
          <p:cNvPr id="4" name="Marcador de número de diapositiva 3">
            <a:extLst>
              <a:ext uri="{FF2B5EF4-FFF2-40B4-BE49-F238E27FC236}">
                <a16:creationId xmlns:a16="http://schemas.microsoft.com/office/drawing/2014/main" id="{8C888A05-567E-4D2C-9463-9A4D79F6778A}"/>
              </a:ext>
            </a:extLst>
          </p:cNvPr>
          <p:cNvSpPr>
            <a:spLocks noGrp="1"/>
          </p:cNvSpPr>
          <p:nvPr>
            <p:ph type="sldNum" sz="quarter" idx="12"/>
          </p:nvPr>
        </p:nvSpPr>
        <p:spPr/>
        <p:txBody>
          <a:bodyPr/>
          <a:lstStyle/>
          <a:p>
            <a:fld id="{509499A7-55F7-4CC9-B97E-F76A59D66949}" type="slidenum">
              <a:rPr lang="es-CO" smtClean="0"/>
              <a:t>6</a:t>
            </a:fld>
            <a:endParaRPr lang="es-CO" dirty="0"/>
          </a:p>
        </p:txBody>
      </p:sp>
      <p:pic>
        <p:nvPicPr>
          <p:cNvPr id="10" name="Imagen 9">
            <a:extLst>
              <a:ext uri="{FF2B5EF4-FFF2-40B4-BE49-F238E27FC236}">
                <a16:creationId xmlns:a16="http://schemas.microsoft.com/office/drawing/2014/main" id="{E81350E3-21C0-4AAE-BDCB-E8BC77B9C28C}"/>
              </a:ext>
            </a:extLst>
          </p:cNvPr>
          <p:cNvPicPr>
            <a:picLocks noChangeAspect="1"/>
          </p:cNvPicPr>
          <p:nvPr/>
        </p:nvPicPr>
        <p:blipFill>
          <a:blip r:embed="rId2"/>
          <a:stretch>
            <a:fillRect/>
          </a:stretch>
        </p:blipFill>
        <p:spPr>
          <a:xfrm>
            <a:off x="6467870" y="2566978"/>
            <a:ext cx="4031797" cy="1389600"/>
          </a:xfrm>
          <a:prstGeom prst="rect">
            <a:avLst/>
          </a:prstGeom>
        </p:spPr>
      </p:pic>
      <p:pic>
        <p:nvPicPr>
          <p:cNvPr id="12" name="Imagen 11">
            <a:extLst>
              <a:ext uri="{FF2B5EF4-FFF2-40B4-BE49-F238E27FC236}">
                <a16:creationId xmlns:a16="http://schemas.microsoft.com/office/drawing/2014/main" id="{206D5DA3-18C4-44A7-B500-5BCCDBEE5D00}"/>
              </a:ext>
            </a:extLst>
          </p:cNvPr>
          <p:cNvPicPr>
            <a:picLocks noChangeAspect="1"/>
          </p:cNvPicPr>
          <p:nvPr/>
        </p:nvPicPr>
        <p:blipFill>
          <a:blip r:embed="rId3"/>
          <a:stretch>
            <a:fillRect/>
          </a:stretch>
        </p:blipFill>
        <p:spPr>
          <a:xfrm>
            <a:off x="1625678" y="2568354"/>
            <a:ext cx="3941924" cy="1389600"/>
          </a:xfrm>
          <a:prstGeom prst="rect">
            <a:avLst/>
          </a:prstGeom>
        </p:spPr>
      </p:pic>
    </p:spTree>
    <p:extLst>
      <p:ext uri="{BB962C8B-B14F-4D97-AF65-F5344CB8AC3E}">
        <p14:creationId xmlns:p14="http://schemas.microsoft.com/office/powerpoint/2010/main" val="45222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50D450-F445-49B1-8B85-493508176647}"/>
              </a:ext>
            </a:extLst>
          </p:cNvPr>
          <p:cNvSpPr>
            <a:spLocks noGrp="1"/>
          </p:cNvSpPr>
          <p:nvPr>
            <p:ph type="title"/>
          </p:nvPr>
        </p:nvSpPr>
        <p:spPr>
          <a:xfrm>
            <a:off x="1097280" y="286603"/>
            <a:ext cx="10058400" cy="1027847"/>
          </a:xfrm>
        </p:spPr>
        <p:txBody>
          <a:bodyPr/>
          <a:lstStyle/>
          <a:p>
            <a:r>
              <a:rPr lang="es-ES" dirty="0"/>
              <a:t>Preselección: resultados </a:t>
            </a:r>
            <a:endParaRPr lang="es-CO" dirty="0"/>
          </a:p>
        </p:txBody>
      </p:sp>
      <p:pic>
        <p:nvPicPr>
          <p:cNvPr id="5" name="Marcador de contenido 4">
            <a:extLst>
              <a:ext uri="{FF2B5EF4-FFF2-40B4-BE49-F238E27FC236}">
                <a16:creationId xmlns:a16="http://schemas.microsoft.com/office/drawing/2014/main" id="{53C840C2-3C2A-4E47-BAC3-C894B9050D03}"/>
              </a:ext>
            </a:extLst>
          </p:cNvPr>
          <p:cNvPicPr>
            <a:picLocks noGrp="1" noChangeAspect="1"/>
          </p:cNvPicPr>
          <p:nvPr>
            <p:ph idx="1"/>
          </p:nvPr>
        </p:nvPicPr>
        <p:blipFill>
          <a:blip r:embed="rId2"/>
          <a:stretch>
            <a:fillRect/>
          </a:stretch>
        </p:blipFill>
        <p:spPr>
          <a:xfrm>
            <a:off x="0" y="1314450"/>
            <a:ext cx="7162800" cy="4775200"/>
          </a:xfrm>
          <a:prstGeom prst="rect">
            <a:avLst/>
          </a:prstGeom>
          <a:ln>
            <a:solidFill>
              <a:schemeClr val="accent5"/>
            </a:solidFill>
          </a:ln>
        </p:spPr>
      </p:pic>
      <p:sp>
        <p:nvSpPr>
          <p:cNvPr id="4" name="Marcador de número de diapositiva 3">
            <a:extLst>
              <a:ext uri="{FF2B5EF4-FFF2-40B4-BE49-F238E27FC236}">
                <a16:creationId xmlns:a16="http://schemas.microsoft.com/office/drawing/2014/main" id="{CC339577-1818-40D5-820D-86B0E07CDCEA}"/>
              </a:ext>
            </a:extLst>
          </p:cNvPr>
          <p:cNvSpPr>
            <a:spLocks noGrp="1"/>
          </p:cNvSpPr>
          <p:nvPr>
            <p:ph type="sldNum" sz="quarter" idx="12"/>
          </p:nvPr>
        </p:nvSpPr>
        <p:spPr/>
        <p:txBody>
          <a:bodyPr/>
          <a:lstStyle/>
          <a:p>
            <a:fld id="{509499A7-55F7-4CC9-B97E-F76A59D66949}" type="slidenum">
              <a:rPr lang="es-CO" smtClean="0"/>
              <a:t>7</a:t>
            </a:fld>
            <a:endParaRPr lang="es-CO" dirty="0"/>
          </a:p>
        </p:txBody>
      </p:sp>
      <p:pic>
        <p:nvPicPr>
          <p:cNvPr id="6" name="Imagen 5">
            <a:extLst>
              <a:ext uri="{FF2B5EF4-FFF2-40B4-BE49-F238E27FC236}">
                <a16:creationId xmlns:a16="http://schemas.microsoft.com/office/drawing/2014/main" id="{8ED58055-F68A-4E5B-9768-B8F84F49E883}"/>
              </a:ext>
            </a:extLst>
          </p:cNvPr>
          <p:cNvPicPr>
            <a:picLocks noChangeAspect="1"/>
          </p:cNvPicPr>
          <p:nvPr/>
        </p:nvPicPr>
        <p:blipFill>
          <a:blip r:embed="rId3"/>
          <a:stretch>
            <a:fillRect/>
          </a:stretch>
        </p:blipFill>
        <p:spPr>
          <a:xfrm>
            <a:off x="276225" y="1314050"/>
            <a:ext cx="7164000" cy="4776000"/>
          </a:xfrm>
          <a:prstGeom prst="rect">
            <a:avLst/>
          </a:prstGeom>
          <a:ln>
            <a:solidFill>
              <a:schemeClr val="accent5"/>
            </a:solidFill>
          </a:ln>
        </p:spPr>
      </p:pic>
      <p:pic>
        <p:nvPicPr>
          <p:cNvPr id="7" name="Imagen 6">
            <a:extLst>
              <a:ext uri="{FF2B5EF4-FFF2-40B4-BE49-F238E27FC236}">
                <a16:creationId xmlns:a16="http://schemas.microsoft.com/office/drawing/2014/main" id="{8A426790-155E-49E1-A9E8-5E61AACEBA0F}"/>
              </a:ext>
            </a:extLst>
          </p:cNvPr>
          <p:cNvPicPr>
            <a:picLocks noChangeAspect="1"/>
          </p:cNvPicPr>
          <p:nvPr/>
        </p:nvPicPr>
        <p:blipFill>
          <a:blip r:embed="rId4"/>
          <a:stretch>
            <a:fillRect/>
          </a:stretch>
        </p:blipFill>
        <p:spPr>
          <a:xfrm>
            <a:off x="552450" y="1314050"/>
            <a:ext cx="7164000" cy="4776000"/>
          </a:xfrm>
          <a:prstGeom prst="rect">
            <a:avLst/>
          </a:prstGeom>
          <a:ln>
            <a:solidFill>
              <a:schemeClr val="accent5"/>
            </a:solidFill>
          </a:ln>
        </p:spPr>
      </p:pic>
      <p:sp>
        <p:nvSpPr>
          <p:cNvPr id="8" name="CuadroTexto 7">
            <a:extLst>
              <a:ext uri="{FF2B5EF4-FFF2-40B4-BE49-F238E27FC236}">
                <a16:creationId xmlns:a16="http://schemas.microsoft.com/office/drawing/2014/main" id="{77C6BBAA-1053-4A91-819C-1D8D546C7846}"/>
              </a:ext>
            </a:extLst>
          </p:cNvPr>
          <p:cNvSpPr txBox="1"/>
          <p:nvPr/>
        </p:nvSpPr>
        <p:spPr>
          <a:xfrm>
            <a:off x="7764075" y="1314050"/>
            <a:ext cx="4212660" cy="4708981"/>
          </a:xfrm>
          <a:prstGeom prst="rect">
            <a:avLst/>
          </a:prstGeom>
          <a:solidFill>
            <a:schemeClr val="bg1"/>
          </a:solidFill>
        </p:spPr>
        <p:txBody>
          <a:bodyPr wrap="square" rtlCol="0">
            <a:spAutoFit/>
          </a:bodyPr>
          <a:lstStyle/>
          <a:p>
            <a:pPr marL="342900" indent="-342900" algn="just">
              <a:buFont typeface="Wingdings" panose="05000000000000000000" pitchFamily="2" charset="2"/>
              <a:buChar char="§"/>
            </a:pPr>
            <a:r>
              <a:rPr lang="es-ES" sz="2000" dirty="0"/>
              <a:t>En un principio se descarta el modelo </a:t>
            </a:r>
            <a:r>
              <a:rPr lang="es-ES" sz="2000" dirty="0" err="1"/>
              <a:t>decision</a:t>
            </a:r>
            <a:r>
              <a:rPr lang="es-ES" sz="2000" dirty="0"/>
              <a:t> </a:t>
            </a:r>
            <a:r>
              <a:rPr lang="es-ES" sz="2000" dirty="0" err="1"/>
              <a:t>tree</a:t>
            </a:r>
            <a:r>
              <a:rPr lang="es-ES" sz="2000" dirty="0"/>
              <a:t>, dado que muestra las peores métricas en validación. </a:t>
            </a:r>
          </a:p>
          <a:p>
            <a:pPr marL="342900" indent="-342900" algn="just">
              <a:buFont typeface="Wingdings" panose="05000000000000000000" pitchFamily="2" charset="2"/>
              <a:buChar char="§"/>
            </a:pPr>
            <a:r>
              <a:rPr lang="es-ES" sz="2000" dirty="0"/>
              <a:t>También se observa que los modelos </a:t>
            </a:r>
            <a:r>
              <a:rPr lang="es-ES" sz="2000" dirty="0" err="1"/>
              <a:t>random</a:t>
            </a:r>
            <a:r>
              <a:rPr lang="es-ES" sz="2000" dirty="0"/>
              <a:t> </a:t>
            </a:r>
            <a:r>
              <a:rPr lang="es-ES" sz="2000" dirty="0" err="1"/>
              <a:t>forest</a:t>
            </a:r>
            <a:r>
              <a:rPr lang="es-ES" sz="2000" dirty="0"/>
              <a:t> y </a:t>
            </a:r>
            <a:r>
              <a:rPr lang="es-ES" sz="2000" dirty="0" err="1"/>
              <a:t>bagging</a:t>
            </a:r>
            <a:r>
              <a:rPr lang="es-ES" sz="2000" dirty="0"/>
              <a:t> tienen una diferencia notable en los coeficientes de determinación en entrenamiento y validación.</a:t>
            </a:r>
          </a:p>
          <a:p>
            <a:pPr marL="342900" indent="-342900" algn="just">
              <a:buFont typeface="Wingdings" panose="05000000000000000000" pitchFamily="2" charset="2"/>
              <a:buChar char="§"/>
            </a:pPr>
            <a:r>
              <a:rPr lang="es-ES" sz="2000" dirty="0"/>
              <a:t>Finalmente se seleccionan el modelo lineal y MLP para pruebas posteriores. </a:t>
            </a:r>
          </a:p>
          <a:p>
            <a:pPr marL="342900" indent="-342900" algn="just">
              <a:buFont typeface="Wingdings" panose="05000000000000000000" pitchFamily="2" charset="2"/>
              <a:buChar char="§"/>
            </a:pPr>
            <a:r>
              <a:rPr lang="es-ES" sz="2000" dirty="0"/>
              <a:t>Además se observa que el horizonte mas adecuado parece ser de 24 horas.</a:t>
            </a:r>
            <a:endParaRPr lang="es-CO" sz="2000" dirty="0"/>
          </a:p>
        </p:txBody>
      </p:sp>
    </p:spTree>
    <p:extLst>
      <p:ext uri="{BB962C8B-B14F-4D97-AF65-F5344CB8AC3E}">
        <p14:creationId xmlns:p14="http://schemas.microsoft.com/office/powerpoint/2010/main" val="243359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4184B-D957-4436-9154-E3F18CB39AAF}"/>
              </a:ext>
            </a:extLst>
          </p:cNvPr>
          <p:cNvSpPr>
            <a:spLocks noGrp="1"/>
          </p:cNvSpPr>
          <p:nvPr>
            <p:ph type="title"/>
          </p:nvPr>
        </p:nvSpPr>
        <p:spPr/>
        <p:txBody>
          <a:bodyPr/>
          <a:lstStyle/>
          <a:p>
            <a:pPr algn="ctr"/>
            <a:r>
              <a:rPr lang="es-ES" dirty="0"/>
              <a:t>Preselección: conclusiones  </a:t>
            </a:r>
            <a:endParaRPr lang="es-CO" dirty="0"/>
          </a:p>
        </p:txBody>
      </p:sp>
      <p:sp>
        <p:nvSpPr>
          <p:cNvPr id="3" name="Marcador de contenido 2">
            <a:extLst>
              <a:ext uri="{FF2B5EF4-FFF2-40B4-BE49-F238E27FC236}">
                <a16:creationId xmlns:a16="http://schemas.microsoft.com/office/drawing/2014/main" id="{E8625350-0597-4ED1-8C1C-6FDE479D4C40}"/>
              </a:ext>
            </a:extLst>
          </p:cNvPr>
          <p:cNvSpPr>
            <a:spLocks noGrp="1"/>
          </p:cNvSpPr>
          <p:nvPr>
            <p:ph idx="1"/>
          </p:nvPr>
        </p:nvSpPr>
        <p:spPr/>
        <p:txBody>
          <a:bodyPr>
            <a:normAutofit lnSpcReduction="10000"/>
          </a:bodyPr>
          <a:lstStyle/>
          <a:p>
            <a:pPr algn="ctr">
              <a:buFont typeface="Wingdings" panose="05000000000000000000" pitchFamily="2" charset="2"/>
              <a:buChar char="§"/>
            </a:pPr>
            <a:r>
              <a:rPr lang="es-ES" sz="2400" dirty="0"/>
              <a:t> Los siguientes experimentos se harán con el horizonte de 24 horas.</a:t>
            </a:r>
          </a:p>
          <a:p>
            <a:pPr algn="ctr">
              <a:buFont typeface="Wingdings" panose="05000000000000000000" pitchFamily="2" charset="2"/>
              <a:buChar char="§"/>
            </a:pPr>
            <a:r>
              <a:rPr lang="es-ES" sz="2400" dirty="0"/>
              <a:t> Este horizonte se puede explicar por el ciclo diurno de la temperatura y otras variables meteorológicas.</a:t>
            </a:r>
          </a:p>
          <a:p>
            <a:pPr algn="ctr">
              <a:buFont typeface="Wingdings" panose="05000000000000000000" pitchFamily="2" charset="2"/>
              <a:buChar char="§"/>
            </a:pPr>
            <a:r>
              <a:rPr lang="es-ES" sz="2400" dirty="0"/>
              <a:t> El modelo MLP es considerablemente mas demandante en recursos pero se evaluará si puede aumentar el aprendizaje y minimizar los errores.</a:t>
            </a:r>
          </a:p>
          <a:p>
            <a:pPr algn="ctr">
              <a:buFont typeface="Wingdings" panose="05000000000000000000" pitchFamily="2" charset="2"/>
              <a:buChar char="§"/>
            </a:pPr>
            <a:r>
              <a:rPr lang="es-ES" sz="2400" dirty="0"/>
              <a:t> Se observa que el modelo lineal muestra métricas ligeramente superiores a vecino mas cercano, además puede ayudar a explicar las relaciones de los predictores con la temperatura mínima.</a:t>
            </a:r>
          </a:p>
          <a:p>
            <a:pPr algn="ctr">
              <a:buFont typeface="Wingdings" panose="05000000000000000000" pitchFamily="2" charset="2"/>
              <a:buChar char="§"/>
            </a:pPr>
            <a:r>
              <a:rPr lang="es-ES" sz="2400" dirty="0"/>
              <a:t> Una opción a explorar a futuro es usar un modelo con horizonte de pronostico de 1 hora que use las salidas para tratar de aumentar este tiempo.</a:t>
            </a:r>
          </a:p>
          <a:p>
            <a:pPr marL="0" indent="0" algn="ctr">
              <a:buNone/>
            </a:pPr>
            <a:endParaRPr lang="es-CO" sz="2400" dirty="0"/>
          </a:p>
        </p:txBody>
      </p:sp>
      <p:sp>
        <p:nvSpPr>
          <p:cNvPr id="4" name="Marcador de número de diapositiva 3">
            <a:extLst>
              <a:ext uri="{FF2B5EF4-FFF2-40B4-BE49-F238E27FC236}">
                <a16:creationId xmlns:a16="http://schemas.microsoft.com/office/drawing/2014/main" id="{9F2A682F-8D94-4861-B782-94EF0648DA1B}"/>
              </a:ext>
            </a:extLst>
          </p:cNvPr>
          <p:cNvSpPr>
            <a:spLocks noGrp="1"/>
          </p:cNvSpPr>
          <p:nvPr>
            <p:ph type="sldNum" sz="quarter" idx="12"/>
          </p:nvPr>
        </p:nvSpPr>
        <p:spPr/>
        <p:txBody>
          <a:bodyPr/>
          <a:lstStyle/>
          <a:p>
            <a:fld id="{509499A7-55F7-4CC9-B97E-F76A59D66949}" type="slidenum">
              <a:rPr lang="es-CO" smtClean="0"/>
              <a:t>8</a:t>
            </a:fld>
            <a:endParaRPr lang="es-CO" dirty="0"/>
          </a:p>
        </p:txBody>
      </p:sp>
    </p:spTree>
    <p:extLst>
      <p:ext uri="{BB962C8B-B14F-4D97-AF65-F5344CB8AC3E}">
        <p14:creationId xmlns:p14="http://schemas.microsoft.com/office/powerpoint/2010/main" val="47715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BAB7B1-638A-41D0-AC67-8E5948371E40}"/>
              </a:ext>
            </a:extLst>
          </p:cNvPr>
          <p:cNvSpPr>
            <a:spLocks noGrp="1"/>
          </p:cNvSpPr>
          <p:nvPr>
            <p:ph type="title"/>
          </p:nvPr>
        </p:nvSpPr>
        <p:spPr/>
        <p:txBody>
          <a:bodyPr/>
          <a:lstStyle/>
          <a:p>
            <a:pPr algn="ctr"/>
            <a:r>
              <a:rPr lang="es-ES" dirty="0"/>
              <a:t>Modelación con variables meteorológicas </a:t>
            </a:r>
            <a:endParaRPr lang="es-CO" dirty="0"/>
          </a:p>
        </p:txBody>
      </p:sp>
      <p:sp>
        <p:nvSpPr>
          <p:cNvPr id="3" name="Marcador de texto 2">
            <a:extLst>
              <a:ext uri="{FF2B5EF4-FFF2-40B4-BE49-F238E27FC236}">
                <a16:creationId xmlns:a16="http://schemas.microsoft.com/office/drawing/2014/main" id="{2CF9C38D-24BD-421D-8B5A-E985234456C4}"/>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CC8B483A-2A37-47C2-8B6B-0E318A97DD1A}"/>
              </a:ext>
            </a:extLst>
          </p:cNvPr>
          <p:cNvSpPr>
            <a:spLocks noGrp="1"/>
          </p:cNvSpPr>
          <p:nvPr>
            <p:ph type="sldNum" sz="quarter" idx="12"/>
          </p:nvPr>
        </p:nvSpPr>
        <p:spPr/>
        <p:txBody>
          <a:bodyPr/>
          <a:lstStyle/>
          <a:p>
            <a:fld id="{509499A7-55F7-4CC9-B97E-F76A59D66949}" type="slidenum">
              <a:rPr lang="es-CO" smtClean="0"/>
              <a:t>9</a:t>
            </a:fld>
            <a:endParaRPr lang="es-CO" dirty="0"/>
          </a:p>
        </p:txBody>
      </p:sp>
    </p:spTree>
    <p:extLst>
      <p:ext uri="{BB962C8B-B14F-4D97-AF65-F5344CB8AC3E}">
        <p14:creationId xmlns:p14="http://schemas.microsoft.com/office/powerpoint/2010/main" val="2700291724"/>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2132</TotalTime>
  <Words>1341</Words>
  <Application>Microsoft Office PowerPoint</Application>
  <PresentationFormat>Panorámica</PresentationFormat>
  <Paragraphs>129</Paragraphs>
  <Slides>16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Calibri</vt:lpstr>
      <vt:lpstr>Calibri Light</vt:lpstr>
      <vt:lpstr>Wingdings</vt:lpstr>
      <vt:lpstr>Retrospección</vt:lpstr>
      <vt:lpstr>Pronostico de temperatura mínima a partir de variables meteorológicas. </vt:lpstr>
      <vt:lpstr>Introducción </vt:lpstr>
      <vt:lpstr>Datos</vt:lpstr>
      <vt:lpstr>Metodología </vt:lpstr>
      <vt:lpstr>Selección de variables  se realizaron diferentes pruebas a partir de las cuales se concluye:</vt:lpstr>
      <vt:lpstr>Preselección: metodología </vt:lpstr>
      <vt:lpstr>Preselección: resultados </vt:lpstr>
      <vt:lpstr>Preselección: conclusiones  </vt:lpstr>
      <vt:lpstr>Modelación con variables meteorológicas </vt:lpstr>
      <vt:lpstr>Regresión lineal: optimización de hiperparámetros </vt:lpstr>
      <vt:lpstr>Regresión lineal: resultados</vt:lpstr>
      <vt:lpstr>Regresión lineal: conclusiones</vt:lpstr>
      <vt:lpstr>MLP: optimización del modelo</vt:lpstr>
      <vt:lpstr>Presentación de PowerPoint</vt:lpstr>
      <vt:lpstr>Conclusiones </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 David Rivera Ricaurte</dc:creator>
  <cp:lastModifiedBy>Oscar David Rivera Ricaurte</cp:lastModifiedBy>
  <cp:revision>56</cp:revision>
  <dcterms:created xsi:type="dcterms:W3CDTF">2021-11-30T01:20:41Z</dcterms:created>
  <dcterms:modified xsi:type="dcterms:W3CDTF">2022-02-10T14:59:01Z</dcterms:modified>
</cp:coreProperties>
</file>